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62" r:id="rId4"/>
    <p:sldId id="259" r:id="rId5"/>
    <p:sldId id="265" r:id="rId6"/>
    <p:sldId id="266" r:id="rId7"/>
    <p:sldId id="267" r:id="rId8"/>
    <p:sldId id="268" r:id="rId9"/>
    <p:sldId id="269" r:id="rId10"/>
    <p:sldId id="270" r:id="rId11"/>
    <p:sldId id="281" r:id="rId12"/>
    <p:sldId id="285" r:id="rId13"/>
    <p:sldId id="286" r:id="rId14"/>
    <p:sldId id="287" r:id="rId15"/>
    <p:sldId id="284" r:id="rId16"/>
    <p:sldId id="273" r:id="rId17"/>
    <p:sldId id="276" r:id="rId18"/>
    <p:sldId id="275" r:id="rId19"/>
    <p:sldId id="318" r:id="rId20"/>
    <p:sldId id="277" r:id="rId21"/>
    <p:sldId id="278" r:id="rId22"/>
    <p:sldId id="280" r:id="rId23"/>
    <p:sldId id="288" r:id="rId24"/>
    <p:sldId id="289" r:id="rId25"/>
    <p:sldId id="293" r:id="rId26"/>
    <p:sldId id="292" r:id="rId27"/>
    <p:sldId id="291" r:id="rId28"/>
    <p:sldId id="290" r:id="rId29"/>
    <p:sldId id="303" r:id="rId30"/>
    <p:sldId id="304" r:id="rId31"/>
    <p:sldId id="297" r:id="rId32"/>
    <p:sldId id="296" r:id="rId33"/>
    <p:sldId id="295" r:id="rId34"/>
    <p:sldId id="305" r:id="rId35"/>
    <p:sldId id="306" r:id="rId36"/>
    <p:sldId id="308" r:id="rId37"/>
    <p:sldId id="307" r:id="rId38"/>
    <p:sldId id="312" r:id="rId39"/>
    <p:sldId id="311" r:id="rId40"/>
    <p:sldId id="310" r:id="rId41"/>
    <p:sldId id="309" r:id="rId42"/>
    <p:sldId id="314" r:id="rId43"/>
    <p:sldId id="313" r:id="rId44"/>
    <p:sldId id="317" r:id="rId45"/>
    <p:sldId id="316" r:id="rId46"/>
    <p:sldId id="315" r:id="rId47"/>
    <p:sldId id="322" r:id="rId48"/>
    <p:sldId id="321" r:id="rId49"/>
    <p:sldId id="320" r:id="rId50"/>
    <p:sldId id="325" r:id="rId51"/>
    <p:sldId id="324" r:id="rId52"/>
    <p:sldId id="323" r:id="rId53"/>
    <p:sldId id="319" r:id="rId54"/>
    <p:sldId id="329" r:id="rId55"/>
    <p:sldId id="328" r:id="rId56"/>
    <p:sldId id="327" r:id="rId57"/>
    <p:sldId id="326" r:id="rId58"/>
    <p:sldId id="333" r:id="rId59"/>
    <p:sldId id="332" r:id="rId60"/>
    <p:sldId id="331" r:id="rId61"/>
    <p:sldId id="330" r:id="rId62"/>
    <p:sldId id="336" r:id="rId63"/>
    <p:sldId id="335" r:id="rId64"/>
    <p:sldId id="339" r:id="rId65"/>
    <p:sldId id="338" r:id="rId66"/>
    <p:sldId id="334" r:id="rId67"/>
    <p:sldId id="343" r:id="rId68"/>
    <p:sldId id="342" r:id="rId69"/>
    <p:sldId id="341" r:id="rId70"/>
    <p:sldId id="340" r:id="rId71"/>
    <p:sldId id="346" r:id="rId72"/>
    <p:sldId id="345" r:id="rId73"/>
    <p:sldId id="349" r:id="rId74"/>
    <p:sldId id="348" r:id="rId75"/>
    <p:sldId id="347" r:id="rId76"/>
    <p:sldId id="344" r:id="rId77"/>
    <p:sldId id="353" r:id="rId78"/>
    <p:sldId id="352" r:id="rId79"/>
    <p:sldId id="351" r:id="rId80"/>
    <p:sldId id="356" r:id="rId81"/>
    <p:sldId id="355" r:id="rId82"/>
    <p:sldId id="354" r:id="rId83"/>
    <p:sldId id="350" r:id="rId84"/>
    <p:sldId id="360" r:id="rId85"/>
    <p:sldId id="359" r:id="rId86"/>
    <p:sldId id="363" r:id="rId87"/>
    <p:sldId id="362" r:id="rId88"/>
    <p:sldId id="361" r:id="rId89"/>
    <p:sldId id="282" r:id="rId90"/>
    <p:sldId id="364" r:id="rId91"/>
    <p:sldId id="369" r:id="rId92"/>
    <p:sldId id="368" r:id="rId93"/>
    <p:sldId id="367" r:id="rId94"/>
    <p:sldId id="366" r:id="rId95"/>
    <p:sldId id="372" r:id="rId96"/>
    <p:sldId id="371" r:id="rId97"/>
    <p:sldId id="370" r:id="rId98"/>
    <p:sldId id="373" r:id="rId99"/>
    <p:sldId id="376" r:id="rId100"/>
    <p:sldId id="375" r:id="rId101"/>
    <p:sldId id="374" r:id="rId102"/>
    <p:sldId id="379" r:id="rId103"/>
    <p:sldId id="378" r:id="rId104"/>
    <p:sldId id="377" r:id="rId105"/>
    <p:sldId id="381" r:id="rId106"/>
    <p:sldId id="380" r:id="rId107"/>
    <p:sldId id="365" r:id="rId10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solidFill>
                  <a:schemeClr val="tx2">
                    <a:lumMod val="75000"/>
                  </a:schemeClr>
                </a:solidFill>
              </a:rPr>
              <a:t>Структура доходов за 2021 год</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Структура доходов за 2021 год</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General</c:formatCode>
                <c:ptCount val="3"/>
                <c:pt idx="0">
                  <c:v>1976.8</c:v>
                </c:pt>
                <c:pt idx="1">
                  <c:v>95</c:v>
                </c:pt>
                <c:pt idx="2">
                  <c:v>3065.8</c:v>
                </c:pt>
              </c:numCache>
            </c:numRef>
          </c:val>
        </c:ser>
        <c:dLbls>
          <c:showLegendKey val="0"/>
          <c:showVal val="0"/>
          <c:showCatName val="0"/>
          <c:showSerName val="0"/>
          <c:showPercent val="1"/>
          <c:showBubbleSize val="0"/>
          <c:showLeaderLines val="0"/>
        </c:dLbls>
      </c:pie3DChart>
    </c:plotArea>
    <c:legend>
      <c:legendPos val="r"/>
      <c:overlay val="0"/>
    </c:legend>
    <c:plotVisOnly val="1"/>
    <c:dispBlanksAs val="gap"/>
    <c:showDLblsOverMax val="0"/>
  </c:chart>
  <c:spPr>
    <a:ln cmpd="tri">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solidFill>
                  <a:schemeClr val="tx2">
                    <a:lumMod val="75000"/>
                  </a:schemeClr>
                </a:solidFill>
              </a:rPr>
              <a:t>Структура налоговых доходов за 2021 год</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 за 2021 год</c:v>
                </c:pt>
              </c:strCache>
            </c:strRef>
          </c:tx>
          <c:explosion val="25"/>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Лист1!$A$2:$A$6</c:f>
              <c:strCache>
                <c:ptCount val="5"/>
                <c:pt idx="0">
                  <c:v>НДФЛ</c:v>
                </c:pt>
                <c:pt idx="1">
                  <c:v>Акцизы</c:v>
                </c:pt>
                <c:pt idx="2">
                  <c:v>налоги на совокупный доход</c:v>
                </c:pt>
                <c:pt idx="3">
                  <c:v>налоги на имущество</c:v>
                </c:pt>
                <c:pt idx="4">
                  <c:v>государственная пошлина</c:v>
                </c:pt>
              </c:strCache>
            </c:strRef>
          </c:cat>
          <c:val>
            <c:numRef>
              <c:f>Лист1!$B$2:$B$6</c:f>
              <c:numCache>
                <c:formatCode>General</c:formatCode>
                <c:ptCount val="5"/>
                <c:pt idx="0">
                  <c:v>1620.3</c:v>
                </c:pt>
                <c:pt idx="1">
                  <c:v>60.4</c:v>
                </c:pt>
                <c:pt idx="2">
                  <c:v>161</c:v>
                </c:pt>
                <c:pt idx="3">
                  <c:v>122</c:v>
                </c:pt>
                <c:pt idx="4">
                  <c:v>13.1</c:v>
                </c:pt>
              </c:numCache>
            </c:numRef>
          </c:val>
        </c:ser>
        <c:dLbls>
          <c:showLegendKey val="0"/>
          <c:showVal val="0"/>
          <c:showCatName val="0"/>
          <c:showSerName val="0"/>
          <c:showPercent val="1"/>
          <c:showBubbleSize val="0"/>
          <c:showLeaderLines val="0"/>
        </c:dLbls>
      </c:pie3DChart>
    </c:plotArea>
    <c:legend>
      <c:legendPos val="r"/>
      <c:overlay val="0"/>
    </c:legend>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solidFill>
                  <a:schemeClr val="tx2">
                    <a:lumMod val="75000"/>
                  </a:schemeClr>
                </a:solidFill>
              </a:rPr>
              <a:t>Структура неналоговых доходов за 2021 год</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Структура неналоговых доходов за 2021 год</c:v>
                </c:pt>
              </c:strCache>
            </c:strRef>
          </c:tx>
          <c:explosion val="25"/>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Лист1!$A$2:$A$7</c:f>
              <c:strCache>
                <c:ptCount val="6"/>
                <c:pt idx="0">
                  <c:v>Доходы от использования имущества</c:v>
                </c:pt>
                <c:pt idx="1">
                  <c:v>Платежи при пользовании природными ресурсами</c:v>
                </c:pt>
                <c:pt idx="2">
                  <c:v>Доходы от оказания платных услуг</c:v>
                </c:pt>
                <c:pt idx="3">
                  <c:v>Доходы от продажи земельных участков и имущества</c:v>
                </c:pt>
                <c:pt idx="4">
                  <c:v>Штрафы</c:v>
                </c:pt>
                <c:pt idx="5">
                  <c:v>Прочие неналоговые доходы</c:v>
                </c:pt>
              </c:strCache>
            </c:strRef>
          </c:cat>
          <c:val>
            <c:numRef>
              <c:f>Лист1!$B$2:$B$7</c:f>
              <c:numCache>
                <c:formatCode>General</c:formatCode>
                <c:ptCount val="6"/>
                <c:pt idx="0">
                  <c:v>60636.159999999996</c:v>
                </c:pt>
                <c:pt idx="1">
                  <c:v>2730.82</c:v>
                </c:pt>
                <c:pt idx="2">
                  <c:v>8471.359999999966</c:v>
                </c:pt>
                <c:pt idx="3">
                  <c:v>18782.62</c:v>
                </c:pt>
                <c:pt idx="4">
                  <c:v>3477.07</c:v>
                </c:pt>
                <c:pt idx="5">
                  <c:v>898.98</c:v>
                </c:pt>
              </c:numCache>
            </c:numRef>
          </c:val>
        </c:ser>
        <c:dLbls>
          <c:showLegendKey val="0"/>
          <c:showVal val="0"/>
          <c:showCatName val="0"/>
          <c:showSerName val="0"/>
          <c:showPercent val="1"/>
          <c:showBubbleSize val="0"/>
          <c:showLeaderLines val="0"/>
        </c:dLbls>
      </c:pie3DChart>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a:solidFill>
                  <a:schemeClr val="tx2">
                    <a:lumMod val="75000"/>
                  </a:schemeClr>
                </a:solidFill>
              </a:rPr>
              <a:t>Структура безвозмездных поступлений  за 2021 год</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6.714146424979596E-2"/>
          <c:y val="0.19351634528356881"/>
          <c:w val="0.56733541941694454"/>
          <c:h val="0.72552402127724858"/>
        </c:manualLayout>
      </c:layout>
      <c:pie3DChart>
        <c:varyColors val="1"/>
        <c:ser>
          <c:idx val="0"/>
          <c:order val="0"/>
          <c:tx>
            <c:strRef>
              <c:f>Лист1!$B$1</c:f>
              <c:strCache>
                <c:ptCount val="1"/>
                <c:pt idx="0">
                  <c:v>Структура безвозмездных поступлений  за 2021 год</c:v>
                </c:pt>
              </c:strCache>
            </c:strRef>
          </c:tx>
          <c:explosion val="25"/>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Лист1!$A$2:$A$6</c:f>
              <c:strCache>
                <c:ptCount val="5"/>
                <c:pt idx="0">
                  <c:v>Дотации</c:v>
                </c:pt>
                <c:pt idx="1">
                  <c:v>Субсидии</c:v>
                </c:pt>
                <c:pt idx="2">
                  <c:v>Субвенции</c:v>
                </c:pt>
                <c:pt idx="3">
                  <c:v>Иные межбюджетные трансферты</c:v>
                </c:pt>
                <c:pt idx="4">
                  <c:v>Прочие безвозмездные поступления</c:v>
                </c:pt>
              </c:strCache>
            </c:strRef>
          </c:cat>
          <c:val>
            <c:numRef>
              <c:f>Лист1!$B$2:$B$6</c:f>
              <c:numCache>
                <c:formatCode>General</c:formatCode>
                <c:ptCount val="5"/>
                <c:pt idx="0">
                  <c:v>67013</c:v>
                </c:pt>
                <c:pt idx="1">
                  <c:v>1420060.91</c:v>
                </c:pt>
                <c:pt idx="2">
                  <c:v>1189171.3</c:v>
                </c:pt>
                <c:pt idx="3">
                  <c:v>392740.43000000028</c:v>
                </c:pt>
                <c:pt idx="4">
                  <c:v>4294.1200000000044</c:v>
                </c:pt>
              </c:numCache>
            </c:numRef>
          </c:val>
        </c:ser>
        <c:dLbls>
          <c:showLegendKey val="0"/>
          <c:showVal val="0"/>
          <c:showCatName val="0"/>
          <c:showSerName val="0"/>
          <c:showPercent val="1"/>
          <c:showBubbleSize val="0"/>
          <c:showLeaderLines val="0"/>
        </c:dLbls>
      </c:pie3D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ru-RU">
                <a:solidFill>
                  <a:srgbClr val="002060"/>
                </a:solidFill>
              </a:rPr>
              <a:t>Информация</a:t>
            </a:r>
            <a:r>
              <a:rPr lang="ru-RU" baseline="0">
                <a:solidFill>
                  <a:srgbClr val="002060"/>
                </a:solidFill>
              </a:rPr>
              <a:t> об удельном объеме налоговых и неналоговых доходов бюджета Городского округа Шатура в расчете на душу населения в сравнении с другими муниципальными образованиями Московской области, тыс.рублей</a:t>
            </a:r>
          </a:p>
          <a:p>
            <a:pPr algn="ctr">
              <a:defRPr/>
            </a:pPr>
            <a:r>
              <a:rPr lang="ru-RU" baseline="0">
                <a:solidFill>
                  <a:srgbClr val="002060"/>
                </a:solidFill>
              </a:rPr>
              <a:t> </a:t>
            </a:r>
            <a:r>
              <a:rPr lang="ru-RU" sz="1100" baseline="0">
                <a:solidFill>
                  <a:srgbClr val="002060"/>
                </a:solidFill>
              </a:rPr>
              <a:t>(по состоянию на 01.01.2022г.)</a:t>
            </a:r>
            <a:endParaRPr lang="ru-RU">
              <a:solidFill>
                <a:srgbClr val="002060"/>
              </a:solidFill>
            </a:endParaRPr>
          </a:p>
        </c:rich>
      </c:tx>
      <c:overlay val="0"/>
    </c:title>
    <c:autoTitleDeleted val="0"/>
    <c:view3D>
      <c:rotX val="15"/>
      <c:rotY val="20"/>
      <c:rAngAx val="1"/>
    </c:view3D>
    <c:floor>
      <c:thickness val="0"/>
    </c:floor>
    <c:sideWall>
      <c:thickness val="0"/>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2060"/>
          </a:solidFill>
        </a:ln>
      </c:spPr>
    </c:sideWall>
    <c:backWall>
      <c:thickness val="0"/>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2060"/>
          </a:solidFill>
        </a:ln>
      </c:spPr>
    </c:backWall>
    <c:plotArea>
      <c:layout/>
      <c:bar3DChart>
        <c:barDir val="col"/>
        <c:grouping val="clustered"/>
        <c:varyColors val="0"/>
        <c:ser>
          <c:idx val="0"/>
          <c:order val="0"/>
          <c:tx>
            <c:strRef>
              <c:f>Лист1!$B$1</c:f>
              <c:strCache>
                <c:ptCount val="1"/>
                <c:pt idx="0">
                  <c:v>Ряд 1</c:v>
                </c:pt>
              </c:strCache>
            </c:strRef>
          </c:tx>
          <c:invertIfNegative val="0"/>
          <c:dLbls>
            <c:spPr>
              <a:noFill/>
              <a:ln>
                <a:noFill/>
              </a:ln>
              <a:effectLst/>
            </c:spPr>
            <c:txPr>
              <a:bodyPr/>
              <a:lstStyle/>
              <a:p>
                <a:pPr>
                  <a:defRPr sz="1050" baseline="0">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Лист1!$A$2:$A$8</c:f>
              <c:strCache>
                <c:ptCount val="7"/>
                <c:pt idx="0">
                  <c:v>Городской округ Шатура</c:v>
                </c:pt>
                <c:pt idx="1">
                  <c:v>Городской округ Егорьевск</c:v>
                </c:pt>
                <c:pt idx="2">
                  <c:v>Городской округ Воскресенск</c:v>
                </c:pt>
                <c:pt idx="3">
                  <c:v>Городской округ Коломна</c:v>
                </c:pt>
                <c:pt idx="4">
                  <c:v>Городской округ Орехово-Зуево</c:v>
                </c:pt>
                <c:pt idx="5">
                  <c:v>Городской округ Павловский Посад</c:v>
                </c:pt>
                <c:pt idx="6">
                  <c:v>Городской округ Электросталь</c:v>
                </c:pt>
              </c:strCache>
            </c:strRef>
          </c:cat>
          <c:val>
            <c:numRef>
              <c:f>Лист1!$B$2:$B$8</c:f>
              <c:numCache>
                <c:formatCode>General</c:formatCode>
                <c:ptCount val="7"/>
                <c:pt idx="0">
                  <c:v>23.9</c:v>
                </c:pt>
                <c:pt idx="1">
                  <c:v>25.5</c:v>
                </c:pt>
                <c:pt idx="2">
                  <c:v>22</c:v>
                </c:pt>
                <c:pt idx="3">
                  <c:v>33.700000000000003</c:v>
                </c:pt>
                <c:pt idx="4">
                  <c:v>19.3</c:v>
                </c:pt>
                <c:pt idx="5">
                  <c:v>24.1</c:v>
                </c:pt>
                <c:pt idx="6">
                  <c:v>16.8</c:v>
                </c:pt>
              </c:numCache>
            </c:numRef>
          </c:val>
        </c:ser>
        <c:dLbls>
          <c:showLegendKey val="0"/>
          <c:showVal val="0"/>
          <c:showCatName val="0"/>
          <c:showSerName val="0"/>
          <c:showPercent val="0"/>
          <c:showBubbleSize val="0"/>
        </c:dLbls>
        <c:gapWidth val="75"/>
        <c:shape val="cylinder"/>
        <c:axId val="114077200"/>
        <c:axId val="114080728"/>
        <c:axId val="0"/>
      </c:bar3DChart>
      <c:catAx>
        <c:axId val="114077200"/>
        <c:scaling>
          <c:orientation val="minMax"/>
        </c:scaling>
        <c:delete val="0"/>
        <c:axPos val="b"/>
        <c:numFmt formatCode="General" sourceLinked="0"/>
        <c:majorTickMark val="none"/>
        <c:minorTickMark val="none"/>
        <c:tickLblPos val="nextTo"/>
        <c:crossAx val="114080728"/>
        <c:crosses val="autoZero"/>
        <c:auto val="1"/>
        <c:lblAlgn val="ctr"/>
        <c:lblOffset val="100"/>
        <c:noMultiLvlLbl val="0"/>
      </c:catAx>
      <c:valAx>
        <c:axId val="114080728"/>
        <c:scaling>
          <c:orientation val="minMax"/>
        </c:scaling>
        <c:delete val="0"/>
        <c:axPos val="l"/>
        <c:majorGridlines/>
        <c:numFmt formatCode="General" sourceLinked="1"/>
        <c:majorTickMark val="none"/>
        <c:minorTickMark val="none"/>
        <c:tickLblPos val="nextTo"/>
        <c:spPr>
          <a:ln w="9525">
            <a:noFill/>
          </a:ln>
        </c:spPr>
        <c:crossAx val="114077200"/>
        <c:crosses val="autoZero"/>
        <c:crossBetween val="between"/>
      </c:valAx>
    </c:plotArea>
    <c:plotVisOnly val="1"/>
    <c:dispBlanksAs val="gap"/>
    <c:showDLblsOverMax val="0"/>
  </c:chart>
  <c:spPr>
    <a:solidFill>
      <a:schemeClr val="accent5">
        <a:lumMod val="20000"/>
        <a:lumOff val="80000"/>
      </a:schemeClr>
    </a:soli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C90128-4C3C-4A40-B573-B391C050E23A}" type="datetimeFigureOut">
              <a:rPr lang="ru-RU" smtClean="0"/>
              <a:pPr/>
              <a:t>04.07.2022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FA9041-2F71-4CF2-B7CD-657CEAC5C64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90128-4C3C-4A40-B573-B391C050E23A}" type="datetimeFigureOut">
              <a:rPr lang="ru-RU" smtClean="0"/>
              <a:pPr/>
              <a:t>04.07.2022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A9041-2F71-4CF2-B7CD-657CEAC5C64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shatura-fu@rambler.r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garantf1://10800200.378210/" TargetMode="External"/><Relationship Id="rId4" Type="http://schemas.openxmlformats.org/officeDocument/2006/relationships/hyperlink" Target="garantf1://10800200.3782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garantf1://19001126.0/" TargetMode="External"/><Relationship Id="rId4" Type="http://schemas.openxmlformats.org/officeDocument/2006/relationships/hyperlink" Target="garantf1://28812729.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571612"/>
            <a:ext cx="7772400" cy="1470025"/>
          </a:xfrm>
        </p:spPr>
        <p:txBody>
          <a:bodyPr>
            <a:normAutofit/>
          </a:bodyPr>
          <a:lstStyle/>
          <a:p>
            <a:r>
              <a:rPr lang="ru-RU" b="1" dirty="0" smtClean="0">
                <a:solidFill>
                  <a:schemeClr val="accent5">
                    <a:lumMod val="75000"/>
                  </a:schemeClr>
                </a:solidFill>
              </a:rPr>
              <a:t>Исполнение бюджета               за 2021 год</a:t>
            </a:r>
            <a:endParaRPr lang="ru-RU" dirty="0"/>
          </a:p>
        </p:txBody>
      </p:sp>
      <p:sp>
        <p:nvSpPr>
          <p:cNvPr id="3" name="Подзаголовок 2"/>
          <p:cNvSpPr>
            <a:spLocks noGrp="1"/>
          </p:cNvSpPr>
          <p:nvPr>
            <p:ph type="subTitle" idx="1"/>
          </p:nvPr>
        </p:nvSpPr>
        <p:spPr/>
        <p:txBody>
          <a:bodyPr>
            <a:normAutofit fontScale="62500" lnSpcReduction="20000"/>
          </a:bodyPr>
          <a:lstStyle/>
          <a:p>
            <a:r>
              <a:rPr lang="ru-RU" b="1" dirty="0" smtClean="0">
                <a:solidFill>
                  <a:schemeClr val="bg2">
                    <a:lumMod val="50000"/>
                  </a:schemeClr>
                </a:solidFill>
              </a:rPr>
              <a:t>«БЮДЖЕТ ДЛЯ ГРАЖДАН» </a:t>
            </a:r>
            <a:endParaRPr lang="ru-RU" dirty="0" smtClean="0">
              <a:solidFill>
                <a:schemeClr val="bg2">
                  <a:lumMod val="50000"/>
                </a:schemeClr>
              </a:solidFill>
            </a:endParaRPr>
          </a:p>
          <a:p>
            <a:r>
              <a:rPr lang="ru-RU" b="1" dirty="0" smtClean="0">
                <a:solidFill>
                  <a:schemeClr val="bg2">
                    <a:lumMod val="50000"/>
                  </a:schemeClr>
                </a:solidFill>
              </a:rPr>
              <a:t>подготовлен на основании решения Совета депутатов Городского округа Шатура Московской  области «Об исполнении бюджета Городского округа Шатура Московской области за 2021 год» </a:t>
            </a:r>
            <a:endParaRPr lang="ru-RU" dirty="0" smtClean="0">
              <a:solidFill>
                <a:schemeClr val="bg2">
                  <a:lumMod val="50000"/>
                </a:schemeClr>
              </a:solidFill>
            </a:endParaRPr>
          </a:p>
          <a:p>
            <a:r>
              <a:rPr lang="ru-RU" b="1" dirty="0" smtClean="0">
                <a:solidFill>
                  <a:schemeClr val="bg2">
                    <a:lumMod val="50000"/>
                  </a:schemeClr>
                </a:solidFill>
              </a:rPr>
              <a:t>от 30.06.2022 № 2/36</a:t>
            </a:r>
            <a:endParaRPr lang="ru-RU" dirty="0" smtClean="0"/>
          </a:p>
          <a:p>
            <a:endParaRPr lang="ru-RU" dirty="0"/>
          </a:p>
        </p:txBody>
      </p:sp>
      <p:pic>
        <p:nvPicPr>
          <p:cNvPr id="4" name="Picture 3"/>
          <p:cNvPicPr>
            <a:picLocks noChangeAspect="1" noChangeArrowheads="1"/>
          </p:cNvPicPr>
          <p:nvPr/>
        </p:nvPicPr>
        <p:blipFill>
          <a:blip r:embed="rId2"/>
          <a:srcRect/>
          <a:stretch>
            <a:fillRect/>
          </a:stretch>
        </p:blipFill>
        <p:spPr bwMode="auto">
          <a:xfrm>
            <a:off x="142844"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1"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85860"/>
            <a:ext cx="7772400" cy="941385"/>
          </a:xfrm>
        </p:spPr>
        <p:txBody>
          <a:bodyPr>
            <a:normAutofit fontScale="90000"/>
          </a:bodyPr>
          <a:lstStyle/>
          <a:p>
            <a:r>
              <a:rPr lang="ru-RU" sz="1800" dirty="0" smtClean="0">
                <a:solidFill>
                  <a:schemeClr val="tx2">
                    <a:lumMod val="75000"/>
                  </a:schemeClr>
                </a:solidFill>
              </a:rPr>
              <a:t>Информация об объеме и структуре налоговых и неналоговых доходов, а также межбюджетных трансфертах, поступающих в бюджет Городского округа Шатура,</a:t>
            </a:r>
            <a:br>
              <a:rPr lang="ru-RU" sz="1800" dirty="0" smtClean="0">
                <a:solidFill>
                  <a:schemeClr val="tx2">
                    <a:lumMod val="75000"/>
                  </a:schemeClr>
                </a:solidFill>
              </a:rPr>
            </a:br>
            <a:r>
              <a:rPr lang="ru-RU" sz="1800" dirty="0" smtClean="0">
                <a:solidFill>
                  <a:schemeClr val="tx2">
                    <a:lumMod val="75000"/>
                  </a:schemeClr>
                </a:solidFill>
              </a:rPr>
              <a:t>в сравнении с плановыми значениями</a:t>
            </a:r>
            <a:endParaRPr lang="ru-RU" sz="1800" dirty="0"/>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11" name="Таблица 10"/>
          <p:cNvGraphicFramePr>
            <a:graphicFrameLocks noGrp="1"/>
          </p:cNvGraphicFramePr>
          <p:nvPr/>
        </p:nvGraphicFramePr>
        <p:xfrm>
          <a:off x="428598" y="2285990"/>
          <a:ext cx="8286805" cy="3714579"/>
        </p:xfrm>
        <a:graphic>
          <a:graphicData uri="http://schemas.openxmlformats.org/drawingml/2006/table">
            <a:tbl>
              <a:tblPr/>
              <a:tblGrid>
                <a:gridCol w="2695566"/>
                <a:gridCol w="1118248"/>
                <a:gridCol w="1106477"/>
                <a:gridCol w="1141790"/>
                <a:gridCol w="1071163"/>
                <a:gridCol w="1153561"/>
              </a:tblGrid>
              <a:tr h="982664">
                <a:tc>
                  <a:txBody>
                    <a:bodyPr/>
                    <a:lstStyle/>
                    <a:p>
                      <a:pPr algn="ctr" fontAlgn="ctr"/>
                      <a:r>
                        <a:rPr lang="ru-RU" sz="900" b="1" i="0" u="none" strike="noStrike" dirty="0">
                          <a:solidFill>
                            <a:srgbClr val="000000"/>
                          </a:solidFill>
                          <a:latin typeface="Calibri"/>
                        </a:rPr>
                        <a:t>Наименование доходных источников</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Фактическое исполнение    </a:t>
                      </a:r>
                      <a:r>
                        <a:rPr lang="ru-RU" sz="900" b="1" i="0" u="none" strike="noStrike" dirty="0" smtClean="0">
                          <a:solidFill>
                            <a:srgbClr val="000000"/>
                          </a:solidFill>
                          <a:latin typeface="Calibri"/>
                        </a:rPr>
                        <a:t>            </a:t>
                      </a:r>
                      <a:r>
                        <a:rPr lang="ru-RU" sz="900" b="1" i="0" u="none" strike="noStrike" dirty="0">
                          <a:solidFill>
                            <a:srgbClr val="000000"/>
                          </a:solidFill>
                          <a:latin typeface="Calibri"/>
                        </a:rPr>
                        <a:t>за 2020 год,   </a:t>
                      </a:r>
                      <a:r>
                        <a:rPr lang="ru-RU" sz="900" b="1" i="0" u="none" strike="noStrike" dirty="0" smtClean="0">
                          <a:solidFill>
                            <a:srgbClr val="000000"/>
                          </a:solidFill>
                          <a:latin typeface="Calibri"/>
                        </a:rPr>
                        <a:t>           </a:t>
                      </a:r>
                      <a:r>
                        <a:rPr lang="ru-RU" sz="900" b="1" i="0" u="none" strike="noStrike" dirty="0">
                          <a:solidFill>
                            <a:srgbClr val="000000"/>
                          </a:solidFill>
                          <a:latin typeface="Calibri"/>
                        </a:rPr>
                        <a:t>тыс. рублей</a:t>
                      </a:r>
                    </a:p>
                  </a:txBody>
                  <a:tcPr marL="5195" marR="5195" marT="519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План (уточненный)                  на 2021 год,  </a:t>
                      </a:r>
                      <a:r>
                        <a:rPr lang="ru-RU" sz="900" b="1" i="0" u="none" strike="noStrike" dirty="0" smtClean="0">
                          <a:solidFill>
                            <a:srgbClr val="000000"/>
                          </a:solidFill>
                          <a:latin typeface="Calibri"/>
                        </a:rPr>
                        <a:t>          </a:t>
                      </a:r>
                      <a:r>
                        <a:rPr lang="ru-RU" sz="900" b="1" i="0" u="none" strike="noStrike" dirty="0">
                          <a:solidFill>
                            <a:srgbClr val="000000"/>
                          </a:solidFill>
                          <a:latin typeface="Calibri"/>
                        </a:rPr>
                        <a:t>тыс. рублей</a:t>
                      </a:r>
                    </a:p>
                  </a:txBody>
                  <a:tcPr marL="5195" marR="5195" marT="519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Фактическое исполнение </a:t>
                      </a:r>
                      <a:r>
                        <a:rPr lang="ru-RU" sz="900" b="1" i="0" u="none" strike="noStrike" dirty="0" smtClean="0">
                          <a:solidFill>
                            <a:srgbClr val="000000"/>
                          </a:solidFill>
                          <a:latin typeface="Calibri"/>
                        </a:rPr>
                        <a:t>                за </a:t>
                      </a:r>
                      <a:r>
                        <a:rPr lang="ru-RU" sz="900" b="1" i="0" u="none" strike="noStrike" dirty="0">
                          <a:solidFill>
                            <a:srgbClr val="000000"/>
                          </a:solidFill>
                          <a:latin typeface="Calibri"/>
                        </a:rPr>
                        <a:t>2021 год, </a:t>
                      </a:r>
                      <a:r>
                        <a:rPr lang="ru-RU" sz="900" b="1" i="0" u="none" strike="noStrike" dirty="0" smtClean="0">
                          <a:solidFill>
                            <a:srgbClr val="000000"/>
                          </a:solidFill>
                          <a:latin typeface="Calibri"/>
                        </a:rPr>
                        <a:t>              </a:t>
                      </a:r>
                      <a:r>
                        <a:rPr lang="ru-RU" sz="900" b="1" i="0" u="none" strike="noStrike" dirty="0">
                          <a:solidFill>
                            <a:srgbClr val="000000"/>
                          </a:solidFill>
                          <a:latin typeface="Calibri"/>
                        </a:rPr>
                        <a:t>тыс. рублей</a:t>
                      </a:r>
                    </a:p>
                  </a:txBody>
                  <a:tcPr marL="5195" marR="5195" marT="519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 исполнения плана                      на 2021 год</a:t>
                      </a:r>
                    </a:p>
                  </a:txBody>
                  <a:tcPr marL="5195" marR="5195" marT="519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smtClean="0">
                          <a:solidFill>
                            <a:srgbClr val="000000"/>
                          </a:solidFill>
                          <a:latin typeface="Calibri"/>
                        </a:rPr>
                        <a:t>Темп роста                </a:t>
                      </a:r>
                      <a:r>
                        <a:rPr lang="ru-RU" sz="900" b="1" i="0" u="none" strike="noStrike" dirty="0">
                          <a:solidFill>
                            <a:srgbClr val="000000"/>
                          </a:solidFill>
                          <a:latin typeface="Calibri"/>
                        </a:rPr>
                        <a:t>2021 года       </a:t>
                      </a:r>
                      <a:r>
                        <a:rPr lang="ru-RU" sz="900" b="1" i="0" u="none" strike="noStrike" dirty="0" smtClean="0">
                          <a:solidFill>
                            <a:srgbClr val="000000"/>
                          </a:solidFill>
                          <a:latin typeface="Calibri"/>
                        </a:rPr>
                        <a:t>                 </a:t>
                      </a:r>
                      <a:r>
                        <a:rPr lang="ru-RU" sz="900" b="1" i="0" u="none" strike="noStrike" dirty="0">
                          <a:solidFill>
                            <a:srgbClr val="000000"/>
                          </a:solidFill>
                          <a:latin typeface="Calibri"/>
                        </a:rPr>
                        <a:t>к 2020 году</a:t>
                      </a:r>
                    </a:p>
                  </a:txBody>
                  <a:tcPr marL="5195" marR="5195" marT="519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r h="273525">
                <a:tc>
                  <a:txBody>
                    <a:bodyPr/>
                    <a:lstStyle/>
                    <a:p>
                      <a:pPr algn="l" fontAlgn="ctr"/>
                      <a:r>
                        <a:rPr lang="ru-RU" sz="900" b="1" i="0" u="none" strike="noStrike" dirty="0">
                          <a:solidFill>
                            <a:srgbClr val="000000"/>
                          </a:solidFill>
                          <a:latin typeface="Calibri"/>
                        </a:rPr>
                        <a:t>Дотации бюджетам городских округов</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dirty="0">
                          <a:solidFill>
                            <a:srgbClr val="000000"/>
                          </a:solidFill>
                          <a:latin typeface="Calibri"/>
                        </a:rPr>
                        <a:t>363 025,00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67 013,00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67 013,00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100,00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18,46</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63396">
                <a:tc>
                  <a:txBody>
                    <a:bodyPr/>
                    <a:lstStyle/>
                    <a:p>
                      <a:pPr algn="l" fontAlgn="ctr"/>
                      <a:r>
                        <a:rPr lang="ru-RU" sz="900" b="1" i="0" u="none" strike="noStrike" dirty="0">
                          <a:solidFill>
                            <a:srgbClr val="000000"/>
                          </a:solidFill>
                          <a:latin typeface="Calibri"/>
                        </a:rPr>
                        <a:t>Субсидии бюджетам городских округов</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1 114 761,71</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1 557 972,54</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1 420 060,91</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91,15</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127,39</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63396">
                <a:tc>
                  <a:txBody>
                    <a:bodyPr/>
                    <a:lstStyle/>
                    <a:p>
                      <a:pPr algn="l" fontAlgn="ctr"/>
                      <a:r>
                        <a:rPr lang="ru-RU" sz="900" b="1" i="0" u="none" strike="noStrike" dirty="0">
                          <a:solidFill>
                            <a:srgbClr val="000000"/>
                          </a:solidFill>
                          <a:latin typeface="Calibri"/>
                        </a:rPr>
                        <a:t>Субвенции бюджетам городских округов</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1 249 583,11</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1 199 046,00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dirty="0">
                          <a:solidFill>
                            <a:srgbClr val="000000"/>
                          </a:solidFill>
                          <a:latin typeface="Calibri"/>
                        </a:rPr>
                        <a:t>1 189 171,30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dirty="0">
                          <a:solidFill>
                            <a:srgbClr val="000000"/>
                          </a:solidFill>
                          <a:latin typeface="Calibri"/>
                        </a:rPr>
                        <a:t>99,18</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95,17</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63396">
                <a:tc>
                  <a:txBody>
                    <a:bodyPr/>
                    <a:lstStyle/>
                    <a:p>
                      <a:pPr algn="l" fontAlgn="ctr"/>
                      <a:r>
                        <a:rPr lang="ru-RU" sz="900" b="1" i="0" u="none" strike="noStrike" dirty="0">
                          <a:solidFill>
                            <a:srgbClr val="000000"/>
                          </a:solidFill>
                          <a:latin typeface="Calibri"/>
                        </a:rPr>
                        <a:t>Иные межбюджетные трансферты</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7 900,93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392 760,69</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392 740,43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99,99</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4 970,81</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63396">
                <a:tc>
                  <a:txBody>
                    <a:bodyPr/>
                    <a:lstStyle/>
                    <a:p>
                      <a:pPr algn="l" fontAlgn="ctr"/>
                      <a:r>
                        <a:rPr lang="ru-RU" sz="900" b="1" i="0" u="none" strike="noStrike" dirty="0">
                          <a:solidFill>
                            <a:srgbClr val="000000"/>
                          </a:solidFill>
                          <a:latin typeface="Calibri"/>
                        </a:rPr>
                        <a:t>Прочие безвозмездные поступления</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1 823,56</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3 844,12</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4 294,12</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a:solidFill>
                            <a:srgbClr val="000000"/>
                          </a:solidFill>
                          <a:latin typeface="Calibri"/>
                        </a:rPr>
                        <a:t>111,71</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1" i="0" u="none" strike="noStrike" dirty="0">
                          <a:solidFill>
                            <a:srgbClr val="000000"/>
                          </a:solidFill>
                          <a:latin typeface="Calibri"/>
                        </a:rPr>
                        <a:t>235,48</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547749">
                <a:tc>
                  <a:txBody>
                    <a:bodyPr/>
                    <a:lstStyle/>
                    <a:p>
                      <a:pPr algn="l" fontAlgn="ctr"/>
                      <a:r>
                        <a:rPr lang="ru-RU" sz="900" b="1" i="0" u="none" strike="noStrike" dirty="0">
                          <a:solidFill>
                            <a:srgbClr val="000000"/>
                          </a:solidFill>
                          <a:latin typeface="Calibri"/>
                        </a:rPr>
                        <a:t>Возврат остатков субсидий, субвенций и иных межбюджетных трансфертов, имеющих целевое назначение, прошлых лет из бюджетов городских округов</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-19 798,88</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0,00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-7 491,86</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a:solidFill>
                            <a:srgbClr val="000000"/>
                          </a:solidFill>
                          <a:latin typeface="Calibri"/>
                        </a:rPr>
                        <a:t>0,00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900" b="1" i="0" u="none" strike="noStrike" dirty="0">
                          <a:solidFill>
                            <a:srgbClr val="000000"/>
                          </a:solidFill>
                          <a:latin typeface="Calibri"/>
                        </a:rPr>
                        <a:t>37,84</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r>
              <a:tr h="283657">
                <a:tc>
                  <a:txBody>
                    <a:bodyPr/>
                    <a:lstStyle/>
                    <a:p>
                      <a:pPr algn="l" fontAlgn="ctr"/>
                      <a:r>
                        <a:rPr lang="ru-RU" sz="900" b="1" i="0" u="none" strike="noStrike" dirty="0">
                          <a:solidFill>
                            <a:srgbClr val="000000"/>
                          </a:solidFill>
                          <a:latin typeface="Calibri"/>
                        </a:rPr>
                        <a:t>Безвозмездных поступлений, всего:</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2 717 295,43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3 220 636,35</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3 065 787,90</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95,19</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112,82</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r h="283657">
                <a:tc>
                  <a:txBody>
                    <a:bodyPr/>
                    <a:lstStyle/>
                    <a:p>
                      <a:pPr algn="l" fontAlgn="ctr"/>
                      <a:r>
                        <a:rPr lang="ru-RU" sz="900" b="1" i="0" u="none" strike="noStrike" dirty="0">
                          <a:solidFill>
                            <a:srgbClr val="000000"/>
                          </a:solidFill>
                          <a:latin typeface="Calibri"/>
                        </a:rPr>
                        <a:t>Налоговые и неналоговые доходы, всего</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1 904 621,81</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2 077 228,48</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2 071 804,63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a:solidFill>
                            <a:srgbClr val="000000"/>
                          </a:solidFill>
                          <a:latin typeface="Calibri"/>
                        </a:rPr>
                        <a:t>99,74</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108,78</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r h="283657">
                <a:tc>
                  <a:txBody>
                    <a:bodyPr/>
                    <a:lstStyle/>
                    <a:p>
                      <a:pPr algn="l" fontAlgn="ctr"/>
                      <a:r>
                        <a:rPr lang="ru-RU" sz="900" b="1" i="0" u="none" strike="noStrike" dirty="0">
                          <a:solidFill>
                            <a:srgbClr val="000000"/>
                          </a:solidFill>
                          <a:latin typeface="Calibri"/>
                        </a:rPr>
                        <a:t>Доходы, всего:</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c>
                  <a:txBody>
                    <a:bodyPr/>
                    <a:lstStyle/>
                    <a:p>
                      <a:pPr algn="ctr" fontAlgn="ctr"/>
                      <a:r>
                        <a:rPr lang="ru-RU" sz="900" b="1" i="0" u="none" strike="noStrike">
                          <a:solidFill>
                            <a:srgbClr val="000000"/>
                          </a:solidFill>
                          <a:latin typeface="Calibri"/>
                        </a:rPr>
                        <a:t>4 621 917,25</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c>
                  <a:txBody>
                    <a:bodyPr/>
                    <a:lstStyle/>
                    <a:p>
                      <a:pPr algn="ctr" fontAlgn="ctr"/>
                      <a:r>
                        <a:rPr lang="ru-RU" sz="900" b="1" i="0" u="none" strike="noStrike">
                          <a:solidFill>
                            <a:srgbClr val="000000"/>
                          </a:solidFill>
                          <a:latin typeface="Calibri"/>
                        </a:rPr>
                        <a:t>5 297 864,83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c>
                  <a:txBody>
                    <a:bodyPr/>
                    <a:lstStyle/>
                    <a:p>
                      <a:pPr algn="ctr" fontAlgn="ctr"/>
                      <a:r>
                        <a:rPr lang="ru-RU" sz="900" b="1" i="0" u="none" strike="noStrike">
                          <a:solidFill>
                            <a:srgbClr val="000000"/>
                          </a:solidFill>
                          <a:latin typeface="Calibri"/>
                        </a:rPr>
                        <a:t>5 137 592,53</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c>
                  <a:txBody>
                    <a:bodyPr/>
                    <a:lstStyle/>
                    <a:p>
                      <a:pPr algn="ctr" fontAlgn="ctr"/>
                      <a:r>
                        <a:rPr lang="ru-RU" sz="900" b="1" i="0" u="none" strike="noStrike">
                          <a:solidFill>
                            <a:srgbClr val="000000"/>
                          </a:solidFill>
                          <a:latin typeface="Calibri"/>
                        </a:rPr>
                        <a:t>96,97</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c>
                  <a:txBody>
                    <a:bodyPr/>
                    <a:lstStyle/>
                    <a:p>
                      <a:pPr algn="ctr" fontAlgn="ctr"/>
                      <a:r>
                        <a:rPr lang="ru-RU" sz="900" b="1" i="0" u="none" strike="noStrike" dirty="0">
                          <a:solidFill>
                            <a:srgbClr val="000000"/>
                          </a:solidFill>
                          <a:latin typeface="Calibri"/>
                        </a:rPr>
                        <a:t>111,16</a:t>
                      </a:r>
                    </a:p>
                  </a:txBody>
                  <a:tcPr marL="5195" marR="5195" marT="519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9795"/>
                    </a:solidFill>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2" y="1397000"/>
          <a:ext cx="8643997" cy="5175273"/>
        </p:xfrm>
        <a:graphic>
          <a:graphicData uri="http://schemas.openxmlformats.org/drawingml/2006/table">
            <a:tbl>
              <a:tblPr/>
              <a:tblGrid>
                <a:gridCol w="1377072"/>
                <a:gridCol w="1271711"/>
                <a:gridCol w="1377072"/>
                <a:gridCol w="737525"/>
                <a:gridCol w="624286"/>
                <a:gridCol w="1104809"/>
                <a:gridCol w="1104809"/>
                <a:gridCol w="1046713"/>
              </a:tblGrid>
              <a:tr h="1125059">
                <a:tc rowSpan="6">
                  <a:txBody>
                    <a:bodyPr/>
                    <a:lstStyle/>
                    <a:p>
                      <a:pPr>
                        <a:lnSpc>
                          <a:spcPct val="115000"/>
                        </a:lnSpc>
                      </a:pPr>
                      <a:endParaRPr lang="ru-RU" sz="70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pPr>
                        <a:lnSpc>
                          <a:spcPct val="115000"/>
                        </a:lnSpc>
                      </a:pPr>
                      <a:endParaRPr lang="ru-RU" sz="70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реализованных мероприятий по благоустройству общественных территорий, в том числе: пешеходные зоны, набережные, скверы, зоны отдыха, площади, стелы, парки</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78754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парков культуры и отдыха на территории Московской области, в которых благоустроены зоны для досуга и отдыха населения</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2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благоустроенных общественных территорий</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03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созданных и благоустроенных парков культуры и отдыха на территории Московской области</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Единица</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756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Площадь устраненных дефектов асфальтового покрытия дворовых территорий, в том числе проездов на дворовые территории, в том числе внутриквартальных проездов, в рамках проведения ямочного ремонта</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Квадратный метр</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1421</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16792,97</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16792,97</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04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объектов систем наружного освещения, в отношении которых реализованы мероприятия по устройству и капитальному ремонту</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2" y="1282065"/>
          <a:ext cx="8643997" cy="5394588"/>
        </p:xfrm>
        <a:graphic>
          <a:graphicData uri="http://schemas.openxmlformats.org/drawingml/2006/table">
            <a:tbl>
              <a:tblPr/>
              <a:tblGrid>
                <a:gridCol w="1377072"/>
                <a:gridCol w="1271713"/>
                <a:gridCol w="1377072"/>
                <a:gridCol w="737524"/>
                <a:gridCol w="624286"/>
                <a:gridCol w="1104809"/>
                <a:gridCol w="1104809"/>
                <a:gridCol w="1046712"/>
              </a:tblGrid>
              <a:tr h="1005309">
                <a:tc rowSpan="6">
                  <a:txBody>
                    <a:bodyPr/>
                    <a:lstStyle/>
                    <a:p>
                      <a:pPr>
                        <a:lnSpc>
                          <a:spcPct val="115000"/>
                        </a:lnSpc>
                      </a:pPr>
                      <a:endParaRPr lang="ru-RU" sz="700" dirty="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pPr>
                        <a:lnSpc>
                          <a:spcPct val="115000"/>
                        </a:lnSpc>
                      </a:pPr>
                      <a:endParaRPr lang="ru-RU" sz="70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благоустроенных общественных территорий, реализованных без привлечения средств федерального бюджета и бюджета Московской области</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6381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территории которых реализуются проекты по созданию комфортной городской среды</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15</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15</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50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Соответствие внешнего вида ограждений региональным требованиям</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балл</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530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0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благоустроенных дворовых территорий</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14</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14</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60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объектов архитектурно-художественного освещения, на которых реализованы мероприятия по устройству и капитальному ремонту</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17" y="1357298"/>
          <a:ext cx="8644000" cy="5370368"/>
        </p:xfrm>
        <a:graphic>
          <a:graphicData uri="http://schemas.openxmlformats.org/drawingml/2006/table">
            <a:tbl>
              <a:tblPr/>
              <a:tblGrid>
                <a:gridCol w="1377073"/>
                <a:gridCol w="1271713"/>
                <a:gridCol w="1377073"/>
                <a:gridCol w="737524"/>
                <a:gridCol w="624286"/>
                <a:gridCol w="1104809"/>
                <a:gridCol w="1104809"/>
                <a:gridCol w="1046713"/>
              </a:tblGrid>
              <a:tr h="259434">
                <a:tc rowSpan="2">
                  <a:txBody>
                    <a:bodyPr/>
                    <a:lstStyle/>
                    <a:p>
                      <a:pPr>
                        <a:lnSpc>
                          <a:spcPct val="115000"/>
                        </a:lnSpc>
                      </a:pPr>
                      <a:endParaRPr lang="ru-RU" sz="800" dirty="0">
                        <a:latin typeface="Calibri"/>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ru-RU" sz="800">
                        <a:latin typeface="Calibri"/>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установленных детских игровых площадок</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5602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объектов в отношении которых реализованы мероприятия по устройству архитектурно-художественного освещения</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08">
                <a:tc>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2. Благоустройство территорий</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приведенных контейнерных площадок к Стандарту РСО</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4,5</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63</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058">
                <a:tc rowSpan="2">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3. Создание условий для обеспечения комфортного проживания жителей в многоквартирных домах Московской области</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отремонтированных подъездов в МКД</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310</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147</a:t>
                      </a:r>
                      <a:endParaRPr lang="ru-RU" sz="80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срыв сроков проведения работ подрядными организациями и несвоевременной подачей от управляющих компаний в администрацию Городского округа Шатура полного пакета документов, подтверждающих завершение работ в соответствии с постановлениями администрации Городского округа Шатура</a:t>
                      </a:r>
                      <a:endParaRPr lang="ru-RU" sz="800" dirty="0">
                        <a:latin typeface="Times New Roman"/>
                        <a:ea typeface="Times New Roman"/>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01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a:solidFill>
                            <a:srgbClr val="000000"/>
                          </a:solidFill>
                          <a:latin typeface="Arial"/>
                          <a:ea typeface="Times New Roman"/>
                          <a:cs typeface="Times New Roman"/>
                        </a:rPr>
                        <a:t>2021 Количество МКД, в которых проведен капитальный ремонт в рамках региональной программы</a:t>
                      </a:r>
                      <a:endParaRPr lang="ru-RU" sz="8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49</a:t>
                      </a:r>
                      <a:endParaRPr lang="ru-RU" sz="8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49</a:t>
                      </a:r>
                      <a:endParaRPr lang="ru-RU" sz="8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0" y="1214422"/>
          <a:ext cx="8501120" cy="5554434"/>
        </p:xfrm>
        <a:graphic>
          <a:graphicData uri="http://schemas.openxmlformats.org/drawingml/2006/table">
            <a:tbl>
              <a:tblPr/>
              <a:tblGrid>
                <a:gridCol w="1354311"/>
                <a:gridCol w="1250691"/>
                <a:gridCol w="1354311"/>
                <a:gridCol w="725334"/>
                <a:gridCol w="613967"/>
                <a:gridCol w="1086547"/>
                <a:gridCol w="1086547"/>
                <a:gridCol w="1029412"/>
              </a:tblGrid>
              <a:tr h="473723">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Строительство объектов социальной инфраструктуры</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1259" marR="4125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41615">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Показатели, характеризующие достижение цели</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Единица измерения</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66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15">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856">
                <a:tc>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3. Строительство (реконструкция) объектов образования</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введенных в эксплуатацию объектов общего образования за счет бюджетных средств</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713">
                <a:tc rowSpan="2">
                  <a:txBody>
                    <a:bodyPr/>
                    <a:lstStyle/>
                    <a:p>
                      <a:pP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dirty="0">
                          <a:solidFill>
                            <a:srgbClr val="000000"/>
                          </a:solidFill>
                          <a:latin typeface="Arial"/>
                          <a:ea typeface="Times New Roman"/>
                          <a:cs typeface="Times New Roman"/>
                        </a:rPr>
                        <a:t>Подпрограмма 5. Строительство (реконструкция) объектов физической культуры и спорта</a:t>
                      </a:r>
                      <a:endParaRPr lang="ru-RU" sz="800" dirty="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введенных в эксплуатацию объектов физической культуры и спорта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28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введенных в эксплуатацию физкультурно-оздоровительных комплексов по поручению Губернатора Московской области «50 ФОКов»</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284">
                <a:tc>
                  <a:txBody>
                    <a:bodyPr/>
                    <a:lstStyle/>
                    <a:p>
                      <a:pPr>
                        <a:lnSpc>
                          <a:spcPct val="115000"/>
                        </a:lnSpc>
                        <a:spcAft>
                          <a:spcPts val="0"/>
                        </a:spcAft>
                      </a:pPr>
                      <a:r>
                        <a:rPr lang="ru-RU" sz="800">
                          <a:solidFill>
                            <a:srgbClr val="000000"/>
                          </a:solidFill>
                          <a:latin typeface="Arial"/>
                          <a:ea typeface="Times New Roman"/>
                          <a:cs typeface="Times New Roman"/>
                        </a:rPr>
                        <a:t>7</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7. Обеспечивающая подпрограмма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Среднее значение доли выполненных объемов денежного содержания, прочих и иных выплат, уплаченных страхловых взносов и прочих налогов от запланированных - 100%</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100</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1" y="1295153"/>
          <a:ext cx="8643997" cy="5407623"/>
        </p:xfrm>
        <a:graphic>
          <a:graphicData uri="http://schemas.openxmlformats.org/drawingml/2006/table">
            <a:tbl>
              <a:tblPr/>
              <a:tblGrid>
                <a:gridCol w="1377073"/>
                <a:gridCol w="1271712"/>
                <a:gridCol w="1377073"/>
                <a:gridCol w="737524"/>
                <a:gridCol w="624285"/>
                <a:gridCol w="1104809"/>
                <a:gridCol w="1104809"/>
                <a:gridCol w="1046712"/>
              </a:tblGrid>
              <a:tr h="414135">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Переселение граждан из аварийного жилищного фонда</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36189" marR="3618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700" b="1"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189" marR="3618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26686">
                <a:tc rowSpan="2">
                  <a:txBody>
                    <a:bodyPr/>
                    <a:lstStyle/>
                    <a:p>
                      <a:pPr algn="ctr">
                        <a:lnSpc>
                          <a:spcPct val="115000"/>
                        </a:lnSpc>
                        <a:spcAft>
                          <a:spcPts val="0"/>
                        </a:spcAft>
                      </a:pPr>
                      <a:r>
                        <a:rPr lang="ru-RU" sz="700">
                          <a:solidFill>
                            <a:srgbClr val="000000"/>
                          </a:solidFill>
                          <a:latin typeface="Arial"/>
                          <a:ea typeface="Times New Roman"/>
                          <a:cs typeface="Times New Roman"/>
                        </a:rPr>
                        <a:t>№ п/п</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Подпрограммы</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Показатели, характеризующие достижение цели</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Единица измерения</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Базовое значение показателя (на начало реализации Программы)</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Планируемое значение показателя на 2021 год</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Достигнутое значение показателя за 2021 год</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71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686">
                <a:tc>
                  <a:txBody>
                    <a:bodyPr/>
                    <a:lstStyle/>
                    <a:p>
                      <a:pPr algn="ct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11</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12</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13</a:t>
                      </a:r>
                      <a:endParaRPr lang="ru-RU" sz="7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6801">
                <a:tc rowSpan="2">
                  <a:txBody>
                    <a:bodyPr/>
                    <a:lstStyle/>
                    <a:p>
                      <a:pP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00">
                          <a:solidFill>
                            <a:srgbClr val="000000"/>
                          </a:solidFill>
                          <a:latin typeface="Arial"/>
                          <a:ea typeface="Times New Roman"/>
                          <a:cs typeface="Times New Roman"/>
                        </a:rPr>
                        <a:t>Подпрограмма 1. Обеспечение устойчивого сокращения непригодного для проживания жилищного фонда</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Общая площадь аварийного фонда, подлежащая расселению до 01.09.2025, в том числе</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Тысяча квадратных метров</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1,2717</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В соответствии с условиями Государственной программы расселяемая площадь разделена на 2 этапа. 1271,7 кв.м. – 2 этап.  По 2 этапу подрядчиком нарушен график этапов строительства. 681,7,кв. метров планируется к расселению до  12.2022 года  </a:t>
                      </a:r>
                      <a:endParaRPr lang="ru-RU" sz="7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753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Количество граждан, подлежащих расселению из аварийного жилищного фонда до 01.09.2025 в том числе:</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Человек</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65</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В соответствии с условиями Государственной программы показатель разделен на 2  этапа. 65 человек – 2 этап.  По 2 этапу подрядчиком нарушен график этапов строительства. 78 человек планируется к расселению до 12.2022 года</a:t>
                      </a:r>
                      <a:endParaRPr lang="ru-RU" sz="7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0" y="1641348"/>
          <a:ext cx="8572561" cy="5002363"/>
        </p:xfrm>
        <a:graphic>
          <a:graphicData uri="http://schemas.openxmlformats.org/drawingml/2006/table">
            <a:tbl>
              <a:tblPr/>
              <a:tblGrid>
                <a:gridCol w="1365692"/>
                <a:gridCol w="1261202"/>
                <a:gridCol w="1365692"/>
                <a:gridCol w="731429"/>
                <a:gridCol w="619127"/>
                <a:gridCol w="1095678"/>
                <a:gridCol w="1095678"/>
                <a:gridCol w="1038063"/>
              </a:tblGrid>
              <a:tr h="1029898">
                <a:tc rowSpan="5">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pPr>
                      <a:r>
                        <a:rPr lang="ru-RU" sz="800">
                          <a:solidFill>
                            <a:srgbClr val="000000"/>
                          </a:solidFill>
                          <a:latin typeface="Arial"/>
                          <a:ea typeface="Times New Roman"/>
                          <a:cs typeface="Times New Roman"/>
                        </a:rPr>
                        <a:t>Подпрограмма 2. Обеспечение мероприятий по переселению граждан из аварийного жилищного фонда в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граждан, переселенных из аварийного жилищного фонда, признанного таковым до 01.01.2017, переселенных по второй подпрограмме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2989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граждан, переселенных из аварийного жилищного фонда, признанного таковым до 01.01.2017, переселенных по адресной программе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455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Застройщиком нарушены сроки ввода дома в эксплуатацию Радченко, </a:t>
                      </a:r>
                      <a:r>
                        <a:rPr lang="ru-RU" sz="800" dirty="0" err="1">
                          <a:solidFill>
                            <a:srgbClr val="000000"/>
                          </a:solidFill>
                          <a:latin typeface="Arial"/>
                          <a:ea typeface="Times New Roman"/>
                          <a:cs typeface="Times New Roman"/>
                        </a:rPr>
                        <a:t>Туголесский</a:t>
                      </a:r>
                      <a:r>
                        <a:rPr lang="ru-RU" sz="800" dirty="0">
                          <a:solidFill>
                            <a:srgbClr val="000000"/>
                          </a:solidFill>
                          <a:latin typeface="Arial"/>
                          <a:ea typeface="Times New Roman"/>
                          <a:cs typeface="Times New Roman"/>
                        </a:rPr>
                        <a:t> Бор</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77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переселенных жителей из аварийного жилищного фонда за счет внебюджетных источников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77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граждан, переселенных из аварийного жилищного фонда за счет муниципальных программ</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702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граждан, переселенных из аварийного жилищного фонда, признанного таковым после  01.01.2017, переселенных по второй подпрограмме</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3" y="1643050"/>
          <a:ext cx="8572555" cy="4071965"/>
        </p:xfrm>
        <a:graphic>
          <a:graphicData uri="http://schemas.openxmlformats.org/drawingml/2006/table">
            <a:tbl>
              <a:tblPr/>
              <a:tblGrid>
                <a:gridCol w="3461123"/>
                <a:gridCol w="1121962"/>
                <a:gridCol w="1125035"/>
                <a:gridCol w="858982"/>
                <a:gridCol w="1256523"/>
                <a:gridCol w="34956"/>
                <a:gridCol w="34956"/>
                <a:gridCol w="34956"/>
                <a:gridCol w="34956"/>
                <a:gridCol w="34956"/>
                <a:gridCol w="34956"/>
                <a:gridCol w="34956"/>
                <a:gridCol w="34956"/>
                <a:gridCol w="34956"/>
                <a:gridCol w="34956"/>
                <a:gridCol w="34956"/>
                <a:gridCol w="34956"/>
                <a:gridCol w="34956"/>
                <a:gridCol w="34956"/>
                <a:gridCol w="34956"/>
                <a:gridCol w="34956"/>
                <a:gridCol w="57143"/>
                <a:gridCol w="97535"/>
                <a:gridCol w="34956"/>
              </a:tblGrid>
              <a:tr h="880799">
                <a:tc gridSpan="13">
                  <a:txBody>
                    <a:bodyPr/>
                    <a:lstStyle/>
                    <a:p>
                      <a:pPr algn="ctr">
                        <a:lnSpc>
                          <a:spcPct val="115000"/>
                        </a:lnSpc>
                        <a:spcAft>
                          <a:spcPts val="0"/>
                        </a:spcAft>
                      </a:pPr>
                      <a:endParaRPr lang="ru-RU" sz="800" dirty="0">
                        <a:latin typeface="Times New Roman"/>
                        <a:ea typeface="Times New Roman"/>
                        <a:cs typeface="Times New Roman"/>
                      </a:endParaRPr>
                    </a:p>
                    <a:p>
                      <a:pPr algn="ctr">
                        <a:lnSpc>
                          <a:spcPct val="115000"/>
                        </a:lnSpc>
                        <a:spcAft>
                          <a:spcPts val="0"/>
                        </a:spcAft>
                      </a:pPr>
                      <a:r>
                        <a:rPr lang="ru-RU" sz="1400" b="1" dirty="0">
                          <a:solidFill>
                            <a:srgbClr val="000080"/>
                          </a:solidFill>
                          <a:latin typeface="Times New Roman"/>
                          <a:ea typeface="Times New Roman"/>
                          <a:cs typeface="Times New Roman"/>
                        </a:rPr>
                        <a:t>Информация об общественно значимых проектах, реализуемых в 2021 году на территории Городского округа Шатура</a:t>
                      </a:r>
                      <a:endParaRPr lang="ru-RU" sz="1400" dirty="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c gridSpan="2">
                  <a:txBody>
                    <a:bodyPr/>
                    <a:lstStyle/>
                    <a:p>
                      <a:pPr>
                        <a:lnSpc>
                          <a:spcPct val="115000"/>
                        </a:lnSpc>
                        <a:spcAft>
                          <a:spcPts val="0"/>
                        </a:spcAft>
                      </a:pPr>
                      <a:r>
                        <a:rPr lang="ru-RU" sz="800">
                          <a:latin typeface="Times New Roman"/>
                          <a:ea typeface="Times New Roman"/>
                          <a:cs typeface="Times New Roman"/>
                        </a:rPr>
                        <a:t> </a:t>
                      </a:r>
                    </a:p>
                  </a:txBody>
                  <a:tcPr marL="0" marR="0" marT="0" marB="0" anchor="ctr">
                    <a:lnL>
                      <a:noFill/>
                    </a:lnL>
                    <a:lnR>
                      <a:noFill/>
                    </a:lnR>
                    <a:lnT>
                      <a:noFill/>
                    </a:lnT>
                    <a:lnB>
                      <a:noFill/>
                    </a:lnB>
                  </a:tcPr>
                </a:tc>
                <a:tc hMerge="1">
                  <a:txBody>
                    <a:bodyPr/>
                    <a:lstStyle/>
                    <a:p>
                      <a:endParaRPr lang="ru-RU"/>
                    </a:p>
                  </a:txBody>
                  <a:tcPr/>
                </a:tc>
              </a:tr>
              <a:tr h="241536">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ru-RU" sz="800" dirty="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dirty="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gridSpan="11">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endParaRPr lang="ru-RU" sz="800">
                        <a:latin typeface="Times New Roman"/>
                        <a:ea typeface="Times New Roman"/>
                        <a:cs typeface="Times New Roman"/>
                      </a:endParaRPr>
                    </a:p>
                  </a:txBody>
                  <a:tcPr marL="0" marR="0" marT="0" marB="0">
                    <a:lnL>
                      <a:noFill/>
                    </a:lnL>
                    <a:lnR>
                      <a:noFill/>
                    </a:lnR>
                    <a:lnT>
                      <a:noFill/>
                    </a:lnT>
                    <a:lnB>
                      <a:noFill/>
                    </a:lnB>
                  </a:tcPr>
                </a:tc>
              </a:tr>
              <a:tr h="880799">
                <a:tc>
                  <a:txBody>
                    <a:bodyPr/>
                    <a:lstStyle/>
                    <a:p>
                      <a:pPr algn="ctr">
                        <a:lnSpc>
                          <a:spcPct val="115000"/>
                        </a:lnSpc>
                        <a:spcAft>
                          <a:spcPts val="0"/>
                        </a:spcAft>
                      </a:pPr>
                      <a:r>
                        <a:rPr lang="ru-RU" sz="900" b="1" dirty="0">
                          <a:solidFill>
                            <a:srgbClr val="000000"/>
                          </a:solidFill>
                          <a:latin typeface="Times New Roman"/>
                          <a:ea typeface="Times New Roman"/>
                          <a:cs typeface="Times New Roman"/>
                        </a:rPr>
                        <a:t>Наименование проекта, место реализации проекта, срок ввода объекта</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900" b="1" dirty="0">
                          <a:solidFill>
                            <a:srgbClr val="000000"/>
                          </a:solidFill>
                          <a:latin typeface="Times New Roman"/>
                          <a:ea typeface="Times New Roman"/>
                          <a:cs typeface="Times New Roman"/>
                        </a:rPr>
                        <a:t>Плановые значения на 2021 год (тыс. рублей)</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900" b="1" dirty="0">
                          <a:solidFill>
                            <a:srgbClr val="000000"/>
                          </a:solidFill>
                          <a:latin typeface="Times New Roman"/>
                          <a:ea typeface="Times New Roman"/>
                          <a:cs typeface="Times New Roman"/>
                        </a:rPr>
                        <a:t>Фактические значения 2021 года (тыс. рублей)</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900" b="1" dirty="0">
                          <a:solidFill>
                            <a:srgbClr val="000000"/>
                          </a:solidFill>
                          <a:latin typeface="Times New Roman"/>
                          <a:ea typeface="Times New Roman"/>
                          <a:cs typeface="Times New Roman"/>
                        </a:rPr>
                        <a:t>% исполнения плановых значений</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9">
                  <a:txBody>
                    <a:bodyPr/>
                    <a:lstStyle/>
                    <a:p>
                      <a:pPr algn="ctr">
                        <a:lnSpc>
                          <a:spcPct val="115000"/>
                        </a:lnSpc>
                        <a:spcAft>
                          <a:spcPts val="0"/>
                        </a:spcAft>
                      </a:pPr>
                      <a:r>
                        <a:rPr lang="ru-RU" sz="900" b="1">
                          <a:solidFill>
                            <a:srgbClr val="000000"/>
                          </a:solidFill>
                          <a:latin typeface="Times New Roman"/>
                          <a:ea typeface="Times New Roman"/>
                          <a:cs typeface="Times New Roman"/>
                        </a:rPr>
                        <a:t>Результаты реализации проекта</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8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660599">
                <a:tc>
                  <a:txBody>
                    <a:bodyPr/>
                    <a:lstStyle/>
                    <a:p>
                      <a:pPr>
                        <a:lnSpc>
                          <a:spcPct val="115000"/>
                        </a:lnSpc>
                        <a:spcAft>
                          <a:spcPts val="0"/>
                        </a:spcAft>
                      </a:pPr>
                      <a:r>
                        <a:rPr lang="ru-RU" sz="900">
                          <a:solidFill>
                            <a:srgbClr val="000000"/>
                          </a:solidFill>
                          <a:latin typeface="Times New Roman"/>
                          <a:ea typeface="Times New Roman"/>
                          <a:cs typeface="Times New Roman"/>
                        </a:rPr>
                        <a:t>Строительство общеобразовательного учреждения в 5 микрорайоне г. Шатура, владение 16, на 1100 ученических мест. Срок ввода в эксплуатацию – 2023г.г.  </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a:solidFill>
                            <a:srgbClr val="000000"/>
                          </a:solidFill>
                          <a:latin typeface="Times New Roman"/>
                          <a:ea typeface="Times New Roman"/>
                          <a:cs typeface="Times New Roman"/>
                        </a:rPr>
                        <a:t>65602,9</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a:solidFill>
                            <a:srgbClr val="000000"/>
                          </a:solidFill>
                          <a:latin typeface="Times New Roman"/>
                          <a:ea typeface="Times New Roman"/>
                          <a:cs typeface="Times New Roman"/>
                        </a:rPr>
                        <a:t>62847,6</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dirty="0">
                          <a:solidFill>
                            <a:srgbClr val="000000"/>
                          </a:solidFill>
                          <a:latin typeface="Times New Roman"/>
                          <a:ea typeface="Times New Roman"/>
                          <a:cs typeface="Times New Roman"/>
                        </a:rPr>
                        <a:t>95,8</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9">
                  <a:txBody>
                    <a:bodyPr/>
                    <a:lstStyle/>
                    <a:p>
                      <a:pPr>
                        <a:lnSpc>
                          <a:spcPct val="115000"/>
                        </a:lnSpc>
                        <a:spcAft>
                          <a:spcPts val="0"/>
                        </a:spcAft>
                      </a:pPr>
                      <a:r>
                        <a:rPr lang="ru-RU" sz="900" dirty="0">
                          <a:solidFill>
                            <a:srgbClr val="000000"/>
                          </a:solidFill>
                          <a:latin typeface="Times New Roman"/>
                          <a:ea typeface="Times New Roman"/>
                          <a:cs typeface="Times New Roman"/>
                        </a:rPr>
                        <a:t>Ликвидация второй смены в районе </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8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40398">
                <a:tc>
                  <a:txBody>
                    <a:bodyPr/>
                    <a:lstStyle/>
                    <a:p>
                      <a:pPr>
                        <a:lnSpc>
                          <a:spcPct val="115000"/>
                        </a:lnSpc>
                        <a:spcAft>
                          <a:spcPts val="600"/>
                        </a:spcAft>
                      </a:pPr>
                      <a:r>
                        <a:rPr lang="ru-RU" sz="900" kern="100">
                          <a:solidFill>
                            <a:srgbClr val="000000"/>
                          </a:solidFill>
                          <a:latin typeface="Liberation Serif"/>
                          <a:ea typeface="SimSun"/>
                          <a:cs typeface="Mangal"/>
                        </a:rPr>
                        <a:t>Строительство стадиона г. Рошаль (пир) Срок ввода в эксплуатацию – 2023г.г. </a:t>
                      </a:r>
                      <a:r>
                        <a:rPr lang="en-US" sz="900" kern="100">
                          <a:solidFill>
                            <a:srgbClr val="000000"/>
                          </a:solidFill>
                          <a:latin typeface="Liberation Serif"/>
                          <a:ea typeface="SimSun"/>
                          <a:cs typeface="Mangal"/>
                        </a:rPr>
                        <a:t> </a:t>
                      </a:r>
                      <a:endParaRPr lang="ru-RU" sz="900" kern="100">
                        <a:latin typeface="Liberation Serif"/>
                        <a:ea typeface="SimSun"/>
                        <a:cs typeface="Mangal"/>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900" kern="100">
                          <a:solidFill>
                            <a:srgbClr val="000000"/>
                          </a:solidFill>
                          <a:latin typeface="Liberation Serif"/>
                          <a:ea typeface="SimSun"/>
                          <a:cs typeface="Mangal"/>
                        </a:rPr>
                        <a:t>8634,1</a:t>
                      </a:r>
                      <a:endParaRPr lang="ru-RU" sz="900" kern="100">
                        <a:latin typeface="Liberation Serif"/>
                        <a:ea typeface="SimSun"/>
                        <a:cs typeface="Mangal"/>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900" kern="100">
                          <a:solidFill>
                            <a:srgbClr val="000000"/>
                          </a:solidFill>
                          <a:latin typeface="Liberation Serif"/>
                          <a:ea typeface="SimSun"/>
                          <a:cs typeface="Mangal"/>
                        </a:rPr>
                        <a:t>6076,6</a:t>
                      </a:r>
                      <a:endParaRPr lang="ru-RU" sz="900" kern="100">
                        <a:latin typeface="Liberation Serif"/>
                        <a:ea typeface="SimSun"/>
                        <a:cs typeface="Mangal"/>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a:solidFill>
                            <a:srgbClr val="000000"/>
                          </a:solidFill>
                          <a:latin typeface="Times New Roman"/>
                          <a:ea typeface="Times New Roman"/>
                          <a:cs typeface="Times New Roman"/>
                        </a:rPr>
                        <a:t>70,4</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9">
                  <a:txBody>
                    <a:bodyPr/>
                    <a:lstStyle/>
                    <a:p>
                      <a:pPr>
                        <a:lnSpc>
                          <a:spcPct val="115000"/>
                        </a:lnSpc>
                        <a:spcAft>
                          <a:spcPts val="0"/>
                        </a:spcAft>
                      </a:pPr>
                      <a:r>
                        <a:rPr lang="ru-RU" sz="900" dirty="0">
                          <a:solidFill>
                            <a:srgbClr val="000000"/>
                          </a:solidFill>
                          <a:latin typeface="Times New Roman"/>
                          <a:ea typeface="Times New Roman"/>
                          <a:cs typeface="Times New Roman"/>
                        </a:rPr>
                        <a:t>Строительство стадиона</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80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967834">
                <a:tc>
                  <a:txBody>
                    <a:bodyPr/>
                    <a:lstStyle/>
                    <a:p>
                      <a:pPr>
                        <a:lnSpc>
                          <a:spcPct val="115000"/>
                        </a:lnSpc>
                        <a:spcAft>
                          <a:spcPts val="600"/>
                        </a:spcAft>
                      </a:pPr>
                      <a:r>
                        <a:rPr lang="ru-RU" sz="900" kern="100">
                          <a:latin typeface="Liberation Serif"/>
                          <a:ea typeface="SimSun"/>
                          <a:cs typeface="Mangal"/>
                        </a:rPr>
                        <a:t>«Переселение граждан из аварийного жилищного фонда» </a:t>
                      </a:r>
                    </a:p>
                    <a:p>
                      <a:pPr>
                        <a:lnSpc>
                          <a:spcPct val="115000"/>
                        </a:lnSpc>
                        <a:spcAft>
                          <a:spcPts val="600"/>
                        </a:spcAft>
                      </a:pPr>
                      <a:r>
                        <a:rPr lang="ru-RU" sz="900" kern="100">
                          <a:latin typeface="Liberation Serif"/>
                          <a:ea typeface="SimSun"/>
                          <a:cs typeface="Mangal"/>
                        </a:rPr>
                        <a:t>пос. Туголесский Бор, Шатура  ул. Радченко, г. Рошаль ул  Октябрьской революции</a:t>
                      </a: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900" kern="100">
                          <a:solidFill>
                            <a:srgbClr val="000000"/>
                          </a:solidFill>
                          <a:latin typeface="Liberation Serif"/>
                          <a:ea typeface="SimSun"/>
                          <a:cs typeface="Mangal"/>
                        </a:rPr>
                        <a:t>323585,97</a:t>
                      </a:r>
                      <a:endParaRPr lang="ru-RU" sz="900" kern="100">
                        <a:latin typeface="Liberation Serif"/>
                        <a:ea typeface="SimSun"/>
                        <a:cs typeface="Mangal"/>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900" kern="100">
                          <a:solidFill>
                            <a:srgbClr val="000000"/>
                          </a:solidFill>
                          <a:latin typeface="Liberation Serif"/>
                          <a:ea typeface="SimSun"/>
                          <a:cs typeface="Mangal"/>
                        </a:rPr>
                        <a:t>323585,97</a:t>
                      </a:r>
                      <a:endParaRPr lang="ru-RU" sz="900" kern="100">
                        <a:latin typeface="Liberation Serif"/>
                        <a:ea typeface="SimSun"/>
                        <a:cs typeface="Mangal"/>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a:solidFill>
                            <a:srgbClr val="000000"/>
                          </a:solidFill>
                          <a:latin typeface="Times New Roman"/>
                          <a:ea typeface="Times New Roman"/>
                          <a:cs typeface="Times New Roman"/>
                        </a:rPr>
                        <a:t>48,7</a:t>
                      </a:r>
                      <a:endParaRPr lang="ru-RU" sz="90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9">
                  <a:txBody>
                    <a:bodyPr/>
                    <a:lstStyle/>
                    <a:p>
                      <a:pPr>
                        <a:lnSpc>
                          <a:spcPct val="115000"/>
                        </a:lnSpc>
                        <a:spcAft>
                          <a:spcPts val="0"/>
                        </a:spcAft>
                      </a:pPr>
                      <a:r>
                        <a:rPr lang="ru-RU" sz="900" dirty="0">
                          <a:solidFill>
                            <a:srgbClr val="000000"/>
                          </a:solidFill>
                          <a:latin typeface="Times New Roman"/>
                          <a:ea typeface="Times New Roman"/>
                          <a:cs typeface="Times New Roman"/>
                        </a:rPr>
                        <a:t>Сокращение непригодного для проживания жилищного фонда</a:t>
                      </a:r>
                      <a:endParaRPr lang="ru-RU" sz="900" dirty="0">
                        <a:latin typeface="Times New Roman"/>
                        <a:ea typeface="Times New Roman"/>
                        <a:cs typeface="Times New Roman"/>
                      </a:endParaRPr>
                    </a:p>
                  </a:txBody>
                  <a:tcPr marL="45471" marR="45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nSpc>
                          <a:spcPct val="115000"/>
                        </a:lnSpc>
                        <a:spcAft>
                          <a:spcPts val="0"/>
                        </a:spcAft>
                      </a:pPr>
                      <a:r>
                        <a:rPr lang="ru-RU" sz="800" dirty="0">
                          <a:latin typeface="Times New Roman"/>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1269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686800"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r>
              <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Контактная информация</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altLang="zh-CN" sz="20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Администрация Городского округа Шатура;</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3954463" algn="l"/>
              </a:tabLst>
            </a:pPr>
            <a:r>
              <a:rPr kumimoji="0" lang="ru-RU" altLang="zh-CN" sz="18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Финансовое управление администрации Городского округа Шатура  Московской области</a:t>
            </a:r>
            <a:r>
              <a:rPr kumimoji="0" lang="ru-RU" altLang="zh-CN" sz="1800" b="0" i="0" u="none" strike="noStrike" cap="none" normalizeH="0" dirty="0" smtClean="0">
                <a:ln>
                  <a:noFill/>
                </a:ln>
                <a:solidFill>
                  <a:schemeClr val="tx2">
                    <a:lumMod val="50000"/>
                  </a:schemeClr>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Char char="-"/>
              <a:tabLst>
                <a:tab pos="3954463" algn="l"/>
              </a:tabLst>
            </a:pPr>
            <a:r>
              <a:rPr kumimoji="0" lang="ru-RU" altLang="zh-CN" sz="2000" b="0"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 </a:t>
            </a:r>
            <a:r>
              <a:rPr kumimoji="0" lang="ru-RU" altLang="zh-CN" sz="1600" b="1"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Адрес:</a:t>
            </a:r>
            <a:r>
              <a:rPr kumimoji="0" lang="ru-RU" altLang="zh-CN" sz="1600" b="0"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                                                                    </a:t>
            </a:r>
            <a:r>
              <a:rPr kumimoji="0" lang="ru-RU" altLang="zh-CN" sz="1600" b="1"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Телефон:</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140700, Московская область,                              8(49645) 249-88;    8(49645)207-83.</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       г. Шатура, пл. Ленина, д.2                          Электронная почта: </a:t>
            </a:r>
            <a:r>
              <a:rPr kumimoji="0" lang="en-US" altLang="zh-CN"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4"/>
              </a:rPr>
              <a:t>shatura</a:t>
            </a:r>
            <a:r>
              <a:rPr kumimoji="0" lang="ru-RU" altLang="zh-CN"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a:t>
            </a:r>
            <a:r>
              <a:rPr kumimoji="0" lang="en-US" altLang="zh-CN"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fu</a:t>
            </a:r>
            <a:r>
              <a:rPr kumimoji="0" lang="ru-RU" altLang="zh-CN"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a:t>
            </a:r>
            <a:r>
              <a:rPr kumimoji="0" lang="en-US" altLang="zh-CN"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rambler</a:t>
            </a:r>
            <a:r>
              <a:rPr kumimoji="0" lang="ru-RU" altLang="zh-CN"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a:t>
            </a:r>
            <a:r>
              <a:rPr kumimoji="0" lang="en-US" altLang="zh-CN"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4"/>
              </a:rPr>
              <a:t>ru</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endParaRPr kumimoji="0" lang="ru-RU" altLang="zh-CN" sz="1600" b="1" i="0"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1"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ГРАФИК РАБОТЫ</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sng"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с 8-45 до 18-00 часов</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(понедельник-четверг)</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sng"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с 8-45 до 16-45 часов</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(пятница)</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sng"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обед с 13-00 до 14-00 часов</a:t>
            </a:r>
            <a:endParaRPr kumimoji="0" lang="ru-RU" altLang="zh-CN" sz="600" b="0"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1" i="0" u="none" strike="noStrike" cap="none" normalizeH="0" baseline="0" dirty="0" smtClean="0">
                <a:ln>
                  <a:noFill/>
                </a:ln>
                <a:solidFill>
                  <a:srgbClr val="403152"/>
                </a:solidFill>
                <a:effectLst/>
                <a:latin typeface="Arial" pitchFamily="34" charset="0"/>
                <a:ea typeface="Times New Roman" pitchFamily="18" charset="0"/>
                <a:cs typeface="Arial" pitchFamily="34" charset="0"/>
              </a:rPr>
              <a:t>График личного приема граждан начальником финансового управления:</a:t>
            </a:r>
            <a:endParaRPr kumimoji="0" lang="ru-RU"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954463" algn="l"/>
              </a:tabLst>
            </a:pPr>
            <a:r>
              <a:rPr kumimoji="0" lang="ru-RU" altLang="zh-CN" sz="16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последний рабочий день каждого месяца с 14-00 до 17-00 часов</a:t>
            </a:r>
            <a:endParaRPr kumimoji="0" lang="ru-RU" altLang="zh-CN" sz="1800"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10" name="Диаграмма 9"/>
          <p:cNvGraphicFramePr/>
          <p:nvPr/>
        </p:nvGraphicFramePr>
        <p:xfrm>
          <a:off x="1071538" y="1785926"/>
          <a:ext cx="7286676" cy="3957654"/>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Диаграмма 5"/>
          <p:cNvGraphicFramePr/>
          <p:nvPr/>
        </p:nvGraphicFramePr>
        <p:xfrm>
          <a:off x="1000100" y="1857364"/>
          <a:ext cx="7215238" cy="4029092"/>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Диаграмма 8"/>
          <p:cNvGraphicFramePr/>
          <p:nvPr/>
        </p:nvGraphicFramePr>
        <p:xfrm>
          <a:off x="571472" y="1500174"/>
          <a:ext cx="8072494" cy="432054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Диаграмма 5"/>
          <p:cNvGraphicFramePr/>
          <p:nvPr/>
        </p:nvGraphicFramePr>
        <p:xfrm>
          <a:off x="928662" y="1828800"/>
          <a:ext cx="7429552" cy="4171968"/>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1" name="Прямоугольник 10"/>
          <p:cNvSpPr/>
          <p:nvPr/>
        </p:nvSpPr>
        <p:spPr>
          <a:xfrm>
            <a:off x="500034" y="6215082"/>
            <a:ext cx="8143932" cy="215444"/>
          </a:xfrm>
          <a:prstGeom prst="rect">
            <a:avLst/>
          </a:prstGeom>
        </p:spPr>
        <p:txBody>
          <a:bodyPr wrap="square">
            <a:spAutoFit/>
          </a:bodyPr>
          <a:lstStyle/>
          <a:p>
            <a:r>
              <a:rPr lang="ru-RU" sz="1200" baseline="30000" dirty="0" smtClean="0"/>
              <a:t>Информация подготовлена на основе данных, размещенных в Открытом бюджете Московской области (</a:t>
            </a:r>
            <a:r>
              <a:rPr lang="en-US" sz="1200" baseline="30000" dirty="0" smtClean="0"/>
              <a:t>budget</a:t>
            </a:r>
            <a:r>
              <a:rPr lang="ru-RU" sz="1200" baseline="30000" dirty="0" smtClean="0"/>
              <a:t>.</a:t>
            </a:r>
            <a:r>
              <a:rPr lang="en-US" sz="1200" baseline="30000" dirty="0" err="1" smtClean="0"/>
              <a:t>mosreg</a:t>
            </a:r>
            <a:r>
              <a:rPr lang="ru-RU" sz="1200" baseline="30000" dirty="0" smtClean="0"/>
              <a:t>.</a:t>
            </a:r>
            <a:r>
              <a:rPr lang="en-US" sz="1200" baseline="30000" dirty="0" err="1" smtClean="0"/>
              <a:t>ru</a:t>
            </a:r>
            <a:r>
              <a:rPr lang="ru-RU" sz="1200" baseline="30000" dirty="0" smtClean="0"/>
              <a:t>)</a:t>
            </a:r>
            <a:endParaRPr lang="ru-RU" sz="1200" baseline="30000" dirty="0"/>
          </a:p>
        </p:txBody>
      </p:sp>
      <p:graphicFrame>
        <p:nvGraphicFramePr>
          <p:cNvPr id="9" name="Диаграмма 8"/>
          <p:cNvGraphicFramePr/>
          <p:nvPr/>
        </p:nvGraphicFramePr>
        <p:xfrm>
          <a:off x="476250" y="1500173"/>
          <a:ext cx="8191500" cy="4624401"/>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27662" name="Rectangle 14"/>
          <p:cNvSpPr>
            <a:spLocks noChangeArrowheads="1"/>
          </p:cNvSpPr>
          <p:nvPr/>
        </p:nvSpPr>
        <p:spPr bwMode="auto">
          <a:xfrm>
            <a:off x="0" y="1285860"/>
            <a:ext cx="9001156" cy="10618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Comic Sans MS" pitchFamily="66" charset="0"/>
              </a:rPr>
              <a:t>На</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Comic Sans MS" pitchFamily="66" charset="0"/>
              </a:rPr>
              <a:t>территории</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Comic Sans MS" pitchFamily="66" charset="0"/>
              </a:rPr>
              <a:t>Городского</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Comic Sans MS" pitchFamily="66" charset="0"/>
              </a:rPr>
              <a:t>округа</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Comic Sans MS" pitchFamily="66" charset="0"/>
              </a:rPr>
              <a:t>Шатура установлены местные налоги.</a:t>
            </a:r>
            <a:r>
              <a:rPr kumimoji="0" lang="ru-RU" altLang="zh-CN" sz="1500" b="1" i="0" u="none" strike="noStrike" cap="none" normalizeH="0" baseline="0" dirty="0" smtClean="0">
                <a:ln>
                  <a:noFill/>
                </a:ln>
                <a:solidFill>
                  <a:schemeClr val="accent2">
                    <a:lumMod val="50000"/>
                  </a:schemeClr>
                </a:solidFill>
                <a:effectLst/>
                <a:latin typeface="Arial" pitchFamily="34" charset="0"/>
                <a:ea typeface="Times New Roman" pitchFamily="18" charset="0"/>
                <a:cs typeface="Bernard MT Condensed" pitchFamily="18" charset="0"/>
              </a:rPr>
              <a:t> </a:t>
            </a:r>
            <a:endParaRPr kumimoji="0" lang="ru-RU" altLang="zh-CN" sz="600" b="0" i="0" u="none" strike="noStrike" cap="none" normalizeH="0" baseline="0" dirty="0" smtClean="0">
              <a:ln>
                <a:noFill/>
              </a:ln>
              <a:solidFill>
                <a:schemeClr val="accent2">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Решением</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Совета</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депутатов</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Городского</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округа</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Шатура</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от</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Calibri" pitchFamily="34" charset="0"/>
                <a:ea typeface="Times New Roman" pitchFamily="18" charset="0"/>
                <a:cs typeface="Calibri" pitchFamily="34" charset="0"/>
              </a:rPr>
              <a:t>26</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a:t>
            </a:r>
            <a:r>
              <a:rPr kumimoji="0" lang="ru-RU" altLang="zh-CN" sz="1500" b="1" i="0" u="none" strike="noStrike" cap="none" normalizeH="0" baseline="0" dirty="0" smtClean="0">
                <a:ln>
                  <a:noFill/>
                </a:ln>
                <a:solidFill>
                  <a:schemeClr val="accent6">
                    <a:lumMod val="50000"/>
                  </a:schemeClr>
                </a:solidFill>
                <a:effectLst/>
                <a:latin typeface="Calibri" pitchFamily="34" charset="0"/>
                <a:ea typeface="Times New Roman" pitchFamily="18" charset="0"/>
                <a:cs typeface="Calibri" pitchFamily="34" charset="0"/>
              </a:rPr>
              <a:t>11</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a:t>
            </a:r>
            <a:r>
              <a:rPr kumimoji="0" lang="ru-RU" altLang="zh-CN" sz="1500" b="1" i="0" u="none" strike="noStrike" cap="none" normalizeH="0" baseline="0" dirty="0" smtClean="0">
                <a:ln>
                  <a:noFill/>
                </a:ln>
                <a:solidFill>
                  <a:schemeClr val="accent6">
                    <a:lumMod val="50000"/>
                  </a:schemeClr>
                </a:solidFill>
                <a:effectLst/>
                <a:latin typeface="Calibri" pitchFamily="34" charset="0"/>
                <a:ea typeface="Times New Roman" pitchFamily="18" charset="0"/>
                <a:cs typeface="Calibri" pitchFamily="34" charset="0"/>
              </a:rPr>
              <a:t>2020</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Bernard MT Condensed" pitchFamily="18" charset="0"/>
              </a:rPr>
              <a:t> </a:t>
            </a: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№5/8 </a:t>
            </a:r>
            <a:endParaRPr kumimoji="0" lang="ru-RU" altLang="zh-CN" sz="6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5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Comic Sans MS" pitchFamily="66" charset="0"/>
              </a:rPr>
              <a:t>установлен налог на имущество физических лиц.</a:t>
            </a:r>
            <a:endParaRPr kumimoji="0" lang="ru-RU" altLang="zh-CN" sz="6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1" name="AutoShape 13"/>
          <p:cNvSpPr>
            <a:spLocks noChangeArrowheads="1"/>
          </p:cNvSpPr>
          <p:nvPr/>
        </p:nvSpPr>
        <p:spPr bwMode="auto">
          <a:xfrm>
            <a:off x="3357554" y="2500306"/>
            <a:ext cx="914400" cy="457200"/>
          </a:xfrm>
          <a:prstGeom prst="roundRect">
            <a:avLst>
              <a:gd name="adj" fmla="val 16667"/>
            </a:avLst>
          </a:prstGeom>
          <a:blipFill dpi="0" rotWithShape="0">
            <a:blip r:embed="rId4"/>
            <a:srcRect/>
            <a:tile tx="0" ty="0" sx="100000" sy="100000" flip="none" algn="tl"/>
          </a:blipFill>
          <a:ln w="9360" cap="sq">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0,1 %</a:t>
            </a: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4" name="Rectangle 16"/>
          <p:cNvSpPr>
            <a:spLocks noChangeArrowheads="1"/>
          </p:cNvSpPr>
          <p:nvPr/>
        </p:nvSpPr>
        <p:spPr bwMode="auto">
          <a:xfrm>
            <a:off x="0" y="1928802"/>
            <a:ext cx="900115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zh-CN" sz="1500" b="1" i="0" u="none" strike="noStrike" cap="none" normalizeH="0" baseline="0" dirty="0" smtClean="0">
              <a:ln>
                <a:noFill/>
              </a:ln>
              <a:solidFill>
                <a:srgbClr val="002060"/>
              </a:solidFill>
              <a:effectLst/>
              <a:latin typeface="Arial" pitchFamily="34" charset="0"/>
              <a:ea typeface="Times New Roman" pitchFamily="18" charset="0"/>
              <a:cs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zh-CN" sz="1500" b="1" i="1" u="none" strike="noStrike" cap="none" normalizeH="0" baseline="0" dirty="0" smtClean="0">
                <a:ln>
                  <a:noFill/>
                </a:ln>
                <a:solidFill>
                  <a:schemeClr val="accent1"/>
                </a:solidFill>
                <a:effectLst/>
                <a:latin typeface="Arial" pitchFamily="34" charset="0"/>
                <a:ea typeface="Times New Roman" pitchFamily="18" charset="0"/>
                <a:cs typeface="Comic Sans MS" pitchFamily="66" charset="0"/>
              </a:rPr>
              <a:t>Налоговые ставки установлены в следующих размерах</a:t>
            </a:r>
            <a:endParaRPr kumimoji="0" lang="ru-RU" altLang="zh-CN" sz="1800" b="0" i="1" u="none" strike="noStrike" cap="none" normalizeH="0" baseline="0" dirty="0" smtClean="0">
              <a:ln>
                <a:noFill/>
              </a:ln>
              <a:solidFill>
                <a:schemeClr val="accent1"/>
              </a:solidFill>
              <a:effectLst/>
              <a:latin typeface="Arial" pitchFamily="34" charset="0"/>
              <a:cs typeface="Arial" pitchFamily="34" charset="0"/>
            </a:endParaRPr>
          </a:p>
        </p:txBody>
      </p:sp>
      <p:sp>
        <p:nvSpPr>
          <p:cNvPr id="27665" name="AutoShape 17"/>
          <p:cNvSpPr>
            <a:spLocks noChangeArrowheads="1"/>
          </p:cNvSpPr>
          <p:nvPr/>
        </p:nvSpPr>
        <p:spPr bwMode="auto">
          <a:xfrm>
            <a:off x="357158" y="3143248"/>
            <a:ext cx="2905128" cy="1214446"/>
          </a:xfrm>
          <a:prstGeom prst="rightArrowCallout">
            <a:avLst>
              <a:gd name="adj1" fmla="val 25000"/>
              <a:gd name="adj2" fmla="val 25000"/>
              <a:gd name="adj3" fmla="val 28509"/>
              <a:gd name="adj4" fmla="val 66667"/>
            </a:avLst>
          </a:prstGeom>
          <a:gradFill rotWithShape="0">
            <a:gsLst>
              <a:gs pos="0">
                <a:srgbClr val="92CDDC"/>
              </a:gs>
              <a:gs pos="50000">
                <a:srgbClr val="C2D69B"/>
              </a:gs>
              <a:gs pos="100000">
                <a:srgbClr val="92CDDC"/>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dirty="0" smtClean="0">
                <a:ln>
                  <a:noFill/>
                </a:ln>
                <a:solidFill>
                  <a:schemeClr val="tx1"/>
                </a:solidFill>
                <a:effectLst/>
                <a:latin typeface="Times New Roman" pitchFamily="18" charset="0"/>
                <a:cs typeface="Arial" pitchFamily="34" charset="0"/>
              </a:rPr>
              <a:t>Для объектов налогообложения, кадастровая стоимость каждого из которых не превышает 300 млн. 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6" name="AutoShape 18"/>
          <p:cNvSpPr>
            <a:spLocks noChangeArrowheads="1"/>
          </p:cNvSpPr>
          <p:nvPr/>
        </p:nvSpPr>
        <p:spPr bwMode="auto">
          <a:xfrm>
            <a:off x="3286116" y="4429132"/>
            <a:ext cx="914400" cy="457200"/>
          </a:xfrm>
          <a:prstGeom prst="roundRect">
            <a:avLst>
              <a:gd name="adj" fmla="val 16667"/>
            </a:avLst>
          </a:prstGeom>
          <a:blipFill dpi="0" rotWithShape="0">
            <a:blip r:embed="rId4"/>
            <a:srcRect/>
            <a:tile tx="0" ty="0" sx="100000" sy="100000" flip="none" algn="tl"/>
          </a:blip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cs typeface="Arial" pitchFamily="34" charset="0"/>
              </a:rPr>
              <a:t>    0,3 %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668" name="AutoShape 20"/>
          <p:cNvSpPr>
            <a:spLocks noChangeArrowheads="1"/>
          </p:cNvSpPr>
          <p:nvPr/>
        </p:nvSpPr>
        <p:spPr bwMode="auto">
          <a:xfrm>
            <a:off x="4357686" y="2714620"/>
            <a:ext cx="4643470" cy="3857652"/>
          </a:xfrm>
          <a:prstGeom prst="leftArrowCallout">
            <a:avLst>
              <a:gd name="adj1" fmla="val 21102"/>
              <a:gd name="adj2" fmla="val 24343"/>
              <a:gd name="adj3" fmla="val 15174"/>
              <a:gd name="adj4" fmla="val 66667"/>
            </a:avLst>
          </a:prstGeom>
          <a:gradFill rotWithShape="0">
            <a:gsLst>
              <a:gs pos="0">
                <a:srgbClr val="92CDDC"/>
              </a:gs>
              <a:gs pos="50000">
                <a:srgbClr val="D6E3BC"/>
              </a:gs>
              <a:gs pos="100000">
                <a:srgbClr val="92CDDC"/>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жилые дома, части жилых домов;</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объекты незавершённого строительства в случае, если проектируемым назначением таких объектов является жилой дом;</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единые недвижимые комплексы, в состав которых входит хотя бы один жилой дом;</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гаражи и машино-места;</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хозяйственные строения или сооружения, площадь каждого из которых не превышает 50 квадратных метров и которые расположены на земельных участках, предоставленных для ведения личного подсобного, дачного хозяйства, огородничества, садоводства или</a:t>
            </a:r>
            <a:r>
              <a:rPr kumimoji="0" lang="ru-RU" altLang="zh-CN" sz="1400" b="1" i="0" u="none" strike="noStrike" cap="none" normalizeH="0" baseline="0" smtClean="0">
                <a:ln>
                  <a:noFill/>
                </a:ln>
                <a:solidFill>
                  <a:schemeClr val="tx1"/>
                </a:solidFill>
                <a:effectLst/>
                <a:latin typeface="Times New Roman" pitchFamily="18" charset="0"/>
                <a:cs typeface="Arial" pitchFamily="34" charset="0"/>
              </a:rPr>
              <a:t> </a:t>
            </a:r>
            <a:r>
              <a:rPr kumimoji="0" lang="ru-RU" altLang="zh-CN" sz="1200" b="1" i="1" u="none" strike="noStrike" cap="none" normalizeH="0" baseline="0" smtClean="0">
                <a:ln>
                  <a:noFill/>
                </a:ln>
                <a:solidFill>
                  <a:schemeClr val="tx1"/>
                </a:solidFill>
                <a:effectLst/>
                <a:latin typeface="Times New Roman" pitchFamily="18" charset="0"/>
                <a:cs typeface="Arial" pitchFamily="34" charset="0"/>
              </a:rPr>
              <a:t>индивидуального жилищного строительства;</a:t>
            </a: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NSimSun" pitchFamily="49" charset="-122"/>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NSimSun" pitchFamily="49"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669" name="AutoShape 21"/>
          <p:cNvSpPr>
            <a:spLocks noChangeArrowheads="1"/>
          </p:cNvSpPr>
          <p:nvPr/>
        </p:nvSpPr>
        <p:spPr bwMode="auto">
          <a:xfrm>
            <a:off x="4357686" y="2428868"/>
            <a:ext cx="4630728" cy="280988"/>
          </a:xfrm>
          <a:prstGeom prst="leftArrowCallout">
            <a:avLst>
              <a:gd name="adj1" fmla="val 18750"/>
              <a:gd name="adj2" fmla="val 25000"/>
              <a:gd name="adj3" fmla="val 136053"/>
              <a:gd name="adj4" fmla="val 66667"/>
            </a:avLst>
          </a:prstGeom>
          <a:gradFill rotWithShape="0">
            <a:gsLst>
              <a:gs pos="0">
                <a:srgbClr val="92CDDC"/>
              </a:gs>
              <a:gs pos="50000">
                <a:srgbClr val="D6E3BC"/>
              </a:gs>
              <a:gs pos="100000">
                <a:srgbClr val="92CDDC"/>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1" i="1" u="none" strike="noStrike" cap="none" normalizeH="0" baseline="0" dirty="0" smtClean="0">
                <a:ln>
                  <a:noFill/>
                </a:ln>
                <a:solidFill>
                  <a:schemeClr val="tx1"/>
                </a:solidFill>
                <a:effectLst/>
                <a:latin typeface="Times New Roman" pitchFamily="18" charset="0"/>
                <a:cs typeface="Arial" pitchFamily="34" charset="0"/>
              </a:rPr>
              <a:t>квартира, часть квартиры, комната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AutoShape 21"/>
          <p:cNvSpPr>
            <a:spLocks noChangeArrowheads="1"/>
          </p:cNvSpPr>
          <p:nvPr/>
        </p:nvSpPr>
        <p:spPr bwMode="auto">
          <a:xfrm>
            <a:off x="2214546" y="2071678"/>
            <a:ext cx="6702430" cy="1500198"/>
          </a:xfrm>
          <a:prstGeom prst="leftArrowCallout">
            <a:avLst>
              <a:gd name="adj1" fmla="val 18750"/>
              <a:gd name="adj2" fmla="val 25000"/>
              <a:gd name="adj3" fmla="val 136053"/>
              <a:gd name="adj4" fmla="val 66667"/>
            </a:avLst>
          </a:prstGeom>
          <a:gradFill rotWithShape="0">
            <a:gsLst>
              <a:gs pos="0">
                <a:srgbClr val="92CDDC"/>
              </a:gs>
              <a:gs pos="50000">
                <a:srgbClr val="D6E3BC"/>
              </a:gs>
              <a:gs pos="100000">
                <a:srgbClr val="92CDDC"/>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ru-RU" sz="1200" b="1" i="1" dirty="0" smtClean="0"/>
              <a:t>для объектов налогообложения, включенных в перечень, определяемый в соответствии с </a:t>
            </a:r>
            <a:r>
              <a:rPr lang="ru-RU" sz="1200" b="1" i="1" u="sng" dirty="0" smtClean="0">
                <a:hlinkClick r:id="rId4"/>
              </a:rPr>
              <a:t>пунктом 7 статьи 378.2</a:t>
            </a:r>
            <a:r>
              <a:rPr lang="ru-RU" sz="1200" b="1" i="1" dirty="0" smtClean="0"/>
              <a:t> Налогового кодекса Российской Федерации, в отношении объектов налогообложения, предусмотренных абзацем вторым </a:t>
            </a:r>
            <a:r>
              <a:rPr lang="ru-RU" sz="1200" b="1" i="1" u="dotDash" dirty="0" smtClean="0">
                <a:hlinkClick r:id="rId5"/>
              </a:rPr>
              <a:t>пункта 10 статьи 378.2</a:t>
            </a:r>
            <a:r>
              <a:rPr lang="ru-RU" sz="1200" b="1" i="1" u="dotDash" dirty="0" smtClean="0"/>
              <a:t> Налогового кодекса Российской Федерации;</a:t>
            </a:r>
            <a:endParaRPr lang="ru-RU" sz="1200" dirty="0" smtClean="0"/>
          </a:p>
          <a:p>
            <a:r>
              <a:rPr lang="ru-RU" sz="1200" b="1" i="1" dirty="0" smtClean="0"/>
              <a:t>для объектов налогообложения, кадастровая стоимость каждого из которых превышает 300 млн. рублей;</a:t>
            </a:r>
            <a:endParaRPr lang="ru-RU" sz="1200" dirty="0" smtClean="0"/>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altLang="zh-CN" sz="1200" b="1" i="1"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AutoShape 2"/>
          <p:cNvSpPr>
            <a:spLocks noChangeArrowheads="1"/>
          </p:cNvSpPr>
          <p:nvPr/>
        </p:nvSpPr>
        <p:spPr bwMode="auto">
          <a:xfrm>
            <a:off x="1000100" y="2571744"/>
            <a:ext cx="914400" cy="457200"/>
          </a:xfrm>
          <a:prstGeom prst="roundRect">
            <a:avLst>
              <a:gd name="adj" fmla="val 16667"/>
            </a:avLst>
          </a:prstGeom>
          <a:blipFill dpi="0" rotWithShape="0">
            <a:blip r:embed="rId6"/>
            <a:srcRect/>
            <a:tile tx="0" ty="0" sx="100000" sy="100000" flip="none" algn="tl"/>
          </a:blip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cs typeface="Arial" pitchFamily="34" charset="0"/>
              </a:rPr>
              <a:t>    2,0 %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AutoShape 3"/>
          <p:cNvSpPr>
            <a:spLocks noChangeArrowheads="1"/>
          </p:cNvSpPr>
          <p:nvPr/>
        </p:nvSpPr>
        <p:spPr bwMode="auto">
          <a:xfrm>
            <a:off x="2285984" y="4214818"/>
            <a:ext cx="6559554" cy="280988"/>
          </a:xfrm>
          <a:prstGeom prst="leftArrowCallout">
            <a:avLst>
              <a:gd name="adj1" fmla="val 18750"/>
              <a:gd name="adj2" fmla="val 25000"/>
              <a:gd name="adj3" fmla="val 136053"/>
              <a:gd name="adj4" fmla="val 66667"/>
            </a:avLst>
          </a:prstGeom>
          <a:gradFill rotWithShape="0">
            <a:gsLst>
              <a:gs pos="0">
                <a:srgbClr val="92CDDC"/>
              </a:gs>
              <a:gs pos="50000">
                <a:srgbClr val="D6E3BC"/>
              </a:gs>
              <a:gs pos="100000">
                <a:srgbClr val="92CDDC"/>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ru-RU" sz="1200" b="1" i="1" dirty="0" smtClean="0"/>
              <a:t>для прочих объектов налогообложения</a:t>
            </a:r>
            <a:endParaRPr lang="ru-RU" sz="1200" dirty="0" smtClean="0"/>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altLang="zh-CN" sz="1200" b="1" i="1"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AutoShape 4"/>
          <p:cNvSpPr>
            <a:spLocks noChangeArrowheads="1"/>
          </p:cNvSpPr>
          <p:nvPr/>
        </p:nvSpPr>
        <p:spPr bwMode="auto">
          <a:xfrm>
            <a:off x="928662" y="4214818"/>
            <a:ext cx="914400" cy="314325"/>
          </a:xfrm>
          <a:prstGeom prst="roundRect">
            <a:avLst>
              <a:gd name="adj" fmla="val 16667"/>
            </a:avLst>
          </a:prstGeom>
          <a:blipFill dpi="0" rotWithShape="0">
            <a:blip r:embed="rId6"/>
            <a:srcRect/>
            <a:tile tx="0" ty="0" sx="100000" sy="100000" flip="none" algn="tl"/>
          </a:blip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400" b="1" i="0" u="none" strike="noStrike" cap="none" normalizeH="0" baseline="0" smtClean="0">
                <a:ln>
                  <a:noFill/>
                </a:ln>
                <a:solidFill>
                  <a:schemeClr val="tx1"/>
                </a:solidFill>
                <a:effectLst/>
                <a:latin typeface="Times New Roman" pitchFamily="18" charset="0"/>
                <a:cs typeface="Arial" pitchFamily="34" charset="0"/>
              </a:rPr>
              <a:t>    0,5 %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582" name="AutoShape 6"/>
          <p:cNvSpPr>
            <a:spLocks noChangeArrowheads="1"/>
          </p:cNvSpPr>
          <p:nvPr/>
        </p:nvSpPr>
        <p:spPr bwMode="auto">
          <a:xfrm>
            <a:off x="357158" y="5072074"/>
            <a:ext cx="8643999" cy="1179516"/>
          </a:xfrm>
          <a:prstGeom prst="flowChartProcess">
            <a:avLst/>
          </a:prstGeom>
          <a:solidFill>
            <a:schemeClr val="accent3">
              <a:lumMod val="40000"/>
              <a:lumOff val="60000"/>
            </a:schemeClr>
          </a:solidFill>
          <a:ln w="38160" cap="sq">
            <a:solidFill>
              <a:srgbClr val="F2F2F2"/>
            </a:solidFill>
            <a:miter lim="800000"/>
            <a:headEnd/>
            <a:tailEnd/>
          </a:ln>
          <a:effectLst>
            <a:outerShdw dist="25631" dir="3633274" algn="ctr" rotWithShape="0">
              <a:srgbClr val="205867">
                <a:alpha val="50027"/>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altLang="zh-CN" sz="1100" b="1" i="1" u="none" strike="noStrike" cap="none" normalizeH="0" baseline="0" dirty="0" smtClean="0">
                <a:ln>
                  <a:noFill/>
                </a:ln>
                <a:solidFill>
                  <a:schemeClr val="tx1"/>
                </a:solidFill>
                <a:effectLst/>
                <a:latin typeface="Arial" pitchFamily="34" charset="0"/>
                <a:cs typeface="Arial" pitchFamily="34" charset="0"/>
              </a:rPr>
              <a:t>Освобождается от уплаты налога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установленного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 </a:t>
            </a:r>
            <a:r>
              <a:rPr kumimoji="0" lang="ru-RU" altLang="zh-CN" sz="1000" b="1" i="1" u="none" strike="noStrike" cap="none" normalizeH="0" baseline="0" dirty="0" smtClean="0">
                <a:ln>
                  <a:noFill/>
                </a:ln>
                <a:solidFill>
                  <a:srgbClr val="0070C0"/>
                </a:solidFill>
                <a:effectLst/>
                <a:latin typeface="Arial" pitchFamily="34" charset="0"/>
                <a:cs typeface="Arial" pitchFamily="34" charset="0"/>
              </a:rPr>
              <a:t>Выпадающая сумма доходов составила 0 рублей.</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Прямоугольник 13"/>
          <p:cNvSpPr/>
          <p:nvPr/>
        </p:nvSpPr>
        <p:spPr>
          <a:xfrm>
            <a:off x="500034" y="1643050"/>
            <a:ext cx="8429684" cy="323165"/>
          </a:xfrm>
          <a:prstGeom prst="rect">
            <a:avLst/>
          </a:prstGeom>
        </p:spPr>
        <p:txBody>
          <a:bodyPr wrap="square">
            <a:spAutoFit/>
          </a:bodyPr>
          <a:lstStyle/>
          <a:p>
            <a:pPr lvl="0" algn="ctr" eaLnBrk="0" fontAlgn="base" hangingPunct="0">
              <a:spcBef>
                <a:spcPct val="0"/>
              </a:spcBef>
              <a:spcAft>
                <a:spcPct val="0"/>
              </a:spcAft>
            </a:pPr>
            <a:r>
              <a:rPr lang="ru-RU" altLang="zh-CN" sz="1500" b="1" i="1" dirty="0" smtClean="0">
                <a:solidFill>
                  <a:schemeClr val="tx2">
                    <a:lumMod val="75000"/>
                  </a:schemeClr>
                </a:solidFill>
                <a:latin typeface="Arial" pitchFamily="34" charset="0"/>
                <a:ea typeface="Times New Roman" pitchFamily="18" charset="0"/>
                <a:cs typeface="Comic Sans MS" pitchFamily="66" charset="0"/>
              </a:rPr>
              <a:t>Налоговые ставки установлены в следующих размерах</a:t>
            </a:r>
            <a:endParaRPr lang="ru-RU" altLang="zh-CN" sz="1500" i="1" dirty="0" smtClean="0">
              <a:solidFill>
                <a:schemeClr val="tx2">
                  <a:lumMod val="75000"/>
                </a:schemeClr>
              </a:solidFill>
              <a:latin typeface="Arial" pitchFamily="34" charset="0"/>
              <a:cs typeface="Arial" pitchFamily="34" charset="0"/>
            </a:endParaRPr>
          </a:p>
        </p:txBody>
      </p:sp>
      <p:sp>
        <p:nvSpPr>
          <p:cNvPr id="12"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Прямоугольник 8"/>
          <p:cNvSpPr/>
          <p:nvPr/>
        </p:nvSpPr>
        <p:spPr>
          <a:xfrm>
            <a:off x="214282" y="1357298"/>
            <a:ext cx="8929718" cy="923330"/>
          </a:xfrm>
          <a:prstGeom prst="rect">
            <a:avLst/>
          </a:prstGeom>
        </p:spPr>
        <p:txBody>
          <a:bodyPr wrap="square">
            <a:spAutoFit/>
          </a:bodyPr>
          <a:lstStyle/>
          <a:p>
            <a:pPr algn="ctr"/>
            <a:r>
              <a:rPr lang="ru-RU" b="1" dirty="0" smtClean="0">
                <a:solidFill>
                  <a:schemeClr val="accent6">
                    <a:lumMod val="50000"/>
                  </a:schemeClr>
                </a:solidFill>
              </a:rPr>
              <a:t>Решением Совета депутатов Городского округа Шатура от 26.11.2020 №4/8                      установлен земельный налог.</a:t>
            </a:r>
            <a:endParaRPr lang="ru-RU" dirty="0" smtClean="0">
              <a:solidFill>
                <a:schemeClr val="accent6">
                  <a:lumMod val="50000"/>
                </a:schemeClr>
              </a:solidFill>
            </a:endParaRPr>
          </a:p>
          <a:p>
            <a:pPr algn="ctr"/>
            <a:r>
              <a:rPr lang="ru-RU" b="1" i="1" dirty="0" smtClean="0">
                <a:solidFill>
                  <a:schemeClr val="accent4">
                    <a:lumMod val="50000"/>
                  </a:schemeClr>
                </a:solidFill>
              </a:rPr>
              <a:t>Налоговые ставки</a:t>
            </a:r>
            <a:endParaRPr lang="ru-RU" dirty="0">
              <a:solidFill>
                <a:schemeClr val="accent4">
                  <a:lumMod val="50000"/>
                </a:schemeClr>
              </a:solidFill>
            </a:endParaRPr>
          </a:p>
        </p:txBody>
      </p:sp>
      <p:sp>
        <p:nvSpPr>
          <p:cNvPr id="25602" name="AutoShape 2"/>
          <p:cNvSpPr>
            <a:spLocks noChangeArrowheads="1"/>
          </p:cNvSpPr>
          <p:nvPr/>
        </p:nvSpPr>
        <p:spPr bwMode="auto">
          <a:xfrm>
            <a:off x="1247775" y="2285992"/>
            <a:ext cx="7896225" cy="1163638"/>
          </a:xfrm>
          <a:prstGeom prst="flowChartProcess">
            <a:avLst/>
          </a:prstGeom>
          <a:gradFill rotWithShape="0">
            <a:gsLst>
              <a:gs pos="0">
                <a:srgbClr val="736152"/>
              </a:gs>
              <a:gs pos="50000">
                <a:srgbClr val="FBD4B4"/>
              </a:gs>
              <a:gs pos="100000">
                <a:srgbClr val="736152"/>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dirty="0" smtClean="0">
                <a:ln>
                  <a:noFill/>
                </a:ln>
                <a:solidFill>
                  <a:schemeClr val="tx1"/>
                </a:solidFill>
                <a:effectLst/>
                <a:latin typeface="Times New Roman" pitchFamily="18" charset="0"/>
                <a:cs typeface="Arial" pitchFamily="34" charset="0"/>
              </a:rPr>
              <a:t>в отношении земельных участков, занятых жилищным фондом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к объектам инженерной инфраструктуры жилищно-коммунального комплекса) или приобретенных (предоставленных) для жилищного строительства (за исключением земельных участков, приобретенных (предоставленных) для индивидуального жилищного строительства, используемых в предпринимательской деятельности);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3" name="AutoShape 3"/>
          <p:cNvSpPr>
            <a:spLocks noChangeArrowheads="1"/>
          </p:cNvSpPr>
          <p:nvPr/>
        </p:nvSpPr>
        <p:spPr bwMode="auto">
          <a:xfrm>
            <a:off x="1247775" y="3429000"/>
            <a:ext cx="7896225" cy="612775"/>
          </a:xfrm>
          <a:prstGeom prst="flowChartProcess">
            <a:avLst/>
          </a:prstGeom>
          <a:gradFill rotWithShape="0">
            <a:gsLst>
              <a:gs pos="0">
                <a:srgbClr val="736152"/>
              </a:gs>
              <a:gs pos="50000">
                <a:srgbClr val="FBD4B4"/>
              </a:gs>
              <a:gs pos="100000">
                <a:srgbClr val="736152"/>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dirty="0" smtClean="0">
                <a:ln>
                  <a:noFill/>
                </a:ln>
                <a:solidFill>
                  <a:schemeClr val="tx1"/>
                </a:solidFill>
                <a:effectLst/>
                <a:latin typeface="Times New Roman" pitchFamily="18" charset="0"/>
                <a:cs typeface="Arial" pitchFamily="34" charset="0"/>
              </a:rPr>
              <a:t>в отношении земельных участков, отнесенных к землям сельскохозяйственного назначения, землям в составе зон сельскохозяйственного использования в населенных пунктах и используемых для сельскохозяйственного производства;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4" name="AutoShape 4"/>
          <p:cNvSpPr>
            <a:spLocks noChangeArrowheads="1"/>
          </p:cNvSpPr>
          <p:nvPr/>
        </p:nvSpPr>
        <p:spPr bwMode="auto">
          <a:xfrm>
            <a:off x="1247775" y="4000504"/>
            <a:ext cx="7896225" cy="1023938"/>
          </a:xfrm>
          <a:prstGeom prst="flowChartProcess">
            <a:avLst/>
          </a:prstGeom>
          <a:gradFill rotWithShape="0">
            <a:gsLst>
              <a:gs pos="0">
                <a:srgbClr val="736152"/>
              </a:gs>
              <a:gs pos="50000">
                <a:srgbClr val="FBD4B4"/>
              </a:gs>
              <a:gs pos="100000">
                <a:srgbClr val="736152"/>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dirty="0" smtClean="0">
                <a:ln>
                  <a:noFill/>
                </a:ln>
                <a:solidFill>
                  <a:schemeClr val="tx1"/>
                </a:solidFill>
                <a:effectLst/>
                <a:latin typeface="Times New Roman" pitchFamily="18" charset="0"/>
                <a:cs typeface="Arial" pitchFamily="34" charset="0"/>
              </a:rPr>
              <a:t>в отношении земельных участков, не используемых в предпринимательской деятельности, приобретенных (предоставленных) физическим лицам для ведения  личного подсобного хозяйства, садоводства или огородничества, а также земельных участков общего назначения, предусмотренных Федеральным законом от 29 июля 2017 года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5" name="AutoShape 5"/>
          <p:cNvSpPr>
            <a:spLocks noChangeArrowheads="1"/>
          </p:cNvSpPr>
          <p:nvPr/>
        </p:nvSpPr>
        <p:spPr bwMode="auto">
          <a:xfrm>
            <a:off x="1247775" y="5000636"/>
            <a:ext cx="7896225" cy="466725"/>
          </a:xfrm>
          <a:prstGeom prst="flowChartProcess">
            <a:avLst/>
          </a:prstGeom>
          <a:gradFill rotWithShape="0">
            <a:gsLst>
              <a:gs pos="0">
                <a:srgbClr val="736152"/>
              </a:gs>
              <a:gs pos="50000">
                <a:srgbClr val="FBD4B4"/>
              </a:gs>
              <a:gs pos="100000">
                <a:srgbClr val="736152"/>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dirty="0" smtClean="0">
                <a:ln>
                  <a:noFill/>
                </a:ln>
                <a:solidFill>
                  <a:schemeClr val="tx1"/>
                </a:solidFill>
                <a:effectLst/>
                <a:latin typeface="Times New Roman" pitchFamily="18" charset="0"/>
                <a:cs typeface="Arial" pitchFamily="34" charset="0"/>
              </a:rPr>
              <a:t>в отношении земельных участков, 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6" name="AutoShape 6"/>
          <p:cNvSpPr>
            <a:spLocks noChangeArrowheads="1"/>
          </p:cNvSpPr>
          <p:nvPr/>
        </p:nvSpPr>
        <p:spPr bwMode="auto">
          <a:xfrm>
            <a:off x="1285852" y="5786454"/>
            <a:ext cx="7858148" cy="296862"/>
          </a:xfrm>
          <a:prstGeom prst="flowChartProcess">
            <a:avLst/>
          </a:prstGeom>
          <a:gradFill rotWithShape="0">
            <a:gsLst>
              <a:gs pos="0">
                <a:srgbClr val="736152"/>
              </a:gs>
              <a:gs pos="50000">
                <a:srgbClr val="FBD4B4"/>
              </a:gs>
              <a:gs pos="100000">
                <a:srgbClr val="736152"/>
              </a:gs>
            </a:gsLst>
            <a:lin ang="5400000" scaled="1"/>
          </a:grad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altLang="zh-CN" sz="1200" b="0" i="1" u="none" strike="noStrike" cap="none" normalizeH="0" baseline="0" smtClean="0">
                <a:ln>
                  <a:noFill/>
                </a:ln>
                <a:solidFill>
                  <a:schemeClr val="tx1"/>
                </a:solidFill>
                <a:effectLst/>
                <a:latin typeface="Times New Roman" pitchFamily="18" charset="0"/>
                <a:cs typeface="Arial" pitchFamily="34" charset="0"/>
              </a:rPr>
              <a:t>в отношении прочих земельных участков</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AutoShape 7"/>
          <p:cNvSpPr>
            <a:spLocks noChangeArrowheads="1"/>
          </p:cNvSpPr>
          <p:nvPr/>
        </p:nvSpPr>
        <p:spPr bwMode="auto">
          <a:xfrm>
            <a:off x="142844" y="3786190"/>
            <a:ext cx="914400" cy="500066"/>
          </a:xfrm>
          <a:prstGeom prst="flowChartAlternateProcess">
            <a:avLst/>
          </a:prstGeom>
          <a:blipFill dpi="0" rotWithShape="0">
            <a:blip r:embed="rId4"/>
            <a:srcRect/>
            <a:tile tx="0" ty="0" sx="100000" sy="100000" flip="none" algn="tl"/>
          </a:blip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600" b="1" i="0" u="none" strike="noStrike" cap="none" normalizeH="0" baseline="0" dirty="0" smtClean="0">
                <a:ln>
                  <a:noFill/>
                </a:ln>
                <a:solidFill>
                  <a:schemeClr val="tx1"/>
                </a:solidFill>
                <a:effectLst/>
                <a:latin typeface="Times New Roman" pitchFamily="18" charset="0"/>
                <a:cs typeface="Arial" pitchFamily="34" charset="0"/>
              </a:rPr>
              <a:t>0,3 %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8" name="AutoShape 8"/>
          <p:cNvSpPr>
            <a:spLocks noChangeArrowheads="1"/>
          </p:cNvSpPr>
          <p:nvPr/>
        </p:nvSpPr>
        <p:spPr bwMode="auto">
          <a:xfrm>
            <a:off x="142844" y="5715016"/>
            <a:ext cx="914400" cy="433387"/>
          </a:xfrm>
          <a:prstGeom prst="flowChartAlternateProcess">
            <a:avLst/>
          </a:prstGeom>
          <a:blipFill dpi="0" rotWithShape="0">
            <a:blip r:embed="rId4"/>
            <a:srcRect/>
            <a:tile tx="0" ty="0" sx="100000" sy="100000" flip="none" algn="tl"/>
          </a:blipFill>
          <a:ln w="9360" cap="sq">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200" b="1" i="0" u="none" strike="noStrike" cap="none" normalizeH="0" baseline="0" dirty="0" smtClean="0">
                <a:ln>
                  <a:noFill/>
                </a:ln>
                <a:solidFill>
                  <a:schemeClr val="tx1"/>
                </a:solidFill>
                <a:effectLst/>
                <a:latin typeface="Times New Roman" pitchFamily="18" charset="0"/>
                <a:cs typeface="Arial" pitchFamily="34" charset="0"/>
              </a:rPr>
              <a:t>  </a:t>
            </a:r>
            <a:r>
              <a:rPr kumimoji="0" lang="ru-RU" altLang="zh-CN" sz="1600" b="1" i="0" u="none" strike="noStrike" cap="none" normalizeH="0" baseline="0" dirty="0" smtClean="0">
                <a:ln>
                  <a:noFill/>
                </a:ln>
                <a:solidFill>
                  <a:schemeClr val="tx1"/>
                </a:solidFill>
                <a:effectLst/>
                <a:latin typeface="Times New Roman" pitchFamily="18" charset="0"/>
                <a:cs typeface="Arial" pitchFamily="34" charset="0"/>
              </a:rPr>
              <a:t>1,5 %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449899"/>
          <a:ext cx="8643998" cy="5383811"/>
        </p:xfrm>
        <a:graphic>
          <a:graphicData uri="http://schemas.openxmlformats.org/drawingml/2006/table">
            <a:tbl>
              <a:tblPr/>
              <a:tblGrid>
                <a:gridCol w="8643998"/>
              </a:tblGrid>
              <a:tr h="429430">
                <a:tc>
                  <a:txBody>
                    <a:bodyPr/>
                    <a:lstStyle/>
                    <a:p>
                      <a:pPr algn="ctr">
                        <a:lnSpc>
                          <a:spcPct val="115000"/>
                        </a:lnSpc>
                        <a:spcAft>
                          <a:spcPts val="0"/>
                        </a:spcAft>
                      </a:pPr>
                      <a:r>
                        <a:rPr lang="ru-RU" sz="1400" i="1" kern="1200" dirty="0">
                          <a:solidFill>
                            <a:srgbClr val="002060"/>
                          </a:solidFill>
                          <a:latin typeface="Calibri"/>
                          <a:ea typeface="Times New Roman"/>
                          <a:cs typeface="Times New Roman"/>
                        </a:rPr>
                        <a:t>Налоговые льготы.</a:t>
                      </a:r>
                      <a:r>
                        <a:rPr lang="ru-RU" sz="1400" kern="1200" dirty="0">
                          <a:solidFill>
                            <a:srgbClr val="000000"/>
                          </a:solidFill>
                          <a:latin typeface="Times New Roman"/>
                          <a:ea typeface="Times New Roman"/>
                          <a:cs typeface="Times New Roman"/>
                        </a:rPr>
                        <a:t> </a:t>
                      </a:r>
                      <a:endParaRPr lang="ru-RU" sz="1400" dirty="0">
                        <a:latin typeface="Times New Roman"/>
                        <a:ea typeface="Times New Roman"/>
                        <a:cs typeface="Times New Roman"/>
                      </a:endParaRPr>
                    </a:p>
                    <a:p>
                      <a:pPr algn="ctr">
                        <a:lnSpc>
                          <a:spcPct val="115000"/>
                        </a:lnSpc>
                        <a:spcAft>
                          <a:spcPts val="0"/>
                        </a:spcAft>
                      </a:pPr>
                      <a:r>
                        <a:rPr lang="ru-RU" sz="1100" i="1" kern="1200" dirty="0">
                          <a:solidFill>
                            <a:srgbClr val="002060"/>
                          </a:solidFill>
                          <a:latin typeface="Calibri"/>
                          <a:ea typeface="Times New Roman"/>
                          <a:cs typeface="Times New Roman"/>
                        </a:rPr>
                        <a:t>Освобождаются от уплаты земельного налога:</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AC090"/>
                    </a:solidFill>
                  </a:tcPr>
                </a:tc>
              </a:tr>
              <a:tr h="195024">
                <a:tc>
                  <a:txBody>
                    <a:bodyPr/>
                    <a:lstStyle/>
                    <a:p>
                      <a:pPr>
                        <a:lnSpc>
                          <a:spcPts val="1215"/>
                        </a:lnSpc>
                        <a:spcAft>
                          <a:spcPts val="0"/>
                        </a:spcAft>
                      </a:pPr>
                      <a:r>
                        <a:rPr lang="ru-RU" sz="1100" kern="1200" dirty="0">
                          <a:solidFill>
                            <a:srgbClr val="000000"/>
                          </a:solidFill>
                          <a:latin typeface="Calibri"/>
                          <a:ea typeface="Times New Roman"/>
                          <a:cs typeface="Times New Roman"/>
                        </a:rPr>
                        <a:t> </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242110">
                <a:tc>
                  <a:txBody>
                    <a:bodyPr/>
                    <a:lstStyle/>
                    <a:p>
                      <a:pPr algn="ctr">
                        <a:lnSpc>
                          <a:spcPts val="1470"/>
                        </a:lnSpc>
                        <a:spcAft>
                          <a:spcPts val="0"/>
                        </a:spcAft>
                      </a:pPr>
                      <a:r>
                        <a:rPr lang="ru-RU" sz="1100" i="1" kern="1200" dirty="0">
                          <a:solidFill>
                            <a:srgbClr val="002060"/>
                          </a:solidFill>
                          <a:latin typeface="Arial"/>
                          <a:ea typeface="Times New Roman"/>
                          <a:cs typeface="Times New Roman"/>
                        </a:rPr>
                        <a:t>Органы местного самоуправления Городского округа Шатура*</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195024">
                <a:tc>
                  <a:txBody>
                    <a:bodyPr/>
                    <a:lstStyle/>
                    <a:p>
                      <a:pPr algn="ctr">
                        <a:lnSpc>
                          <a:spcPts val="1215"/>
                        </a:lnSpc>
                        <a:spcAft>
                          <a:spcPts val="0"/>
                        </a:spcAft>
                      </a:pPr>
                      <a:r>
                        <a:rPr lang="ru-RU" sz="1100" i="1" kern="1200" dirty="0">
                          <a:solidFill>
                            <a:srgbClr val="0070C0"/>
                          </a:solidFill>
                          <a:latin typeface="Times New Roman"/>
                          <a:ea typeface="Times New Roman"/>
                          <a:cs typeface="Times New Roman"/>
                        </a:rPr>
                        <a:t>Выпадающая сумма доходов составила 1 831 тыс. рублей</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195024">
                <a:tc>
                  <a:txBody>
                    <a:bodyPr/>
                    <a:lstStyle/>
                    <a:p>
                      <a:pPr>
                        <a:lnSpc>
                          <a:spcPts val="1215"/>
                        </a:lnSpc>
                        <a:spcAft>
                          <a:spcPts val="0"/>
                        </a:spcAft>
                      </a:pPr>
                      <a:r>
                        <a:rPr lang="ru-RU" sz="1100" kern="1200" dirty="0">
                          <a:solidFill>
                            <a:srgbClr val="000000"/>
                          </a:solidFill>
                          <a:latin typeface="Calibri"/>
                          <a:ea typeface="Times New Roman"/>
                          <a:cs typeface="Times New Roman"/>
                        </a:rPr>
                        <a:t> </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378527">
                <a:tc>
                  <a:txBody>
                    <a:bodyPr/>
                    <a:lstStyle/>
                    <a:p>
                      <a:pPr algn="ctr">
                        <a:lnSpc>
                          <a:spcPct val="115000"/>
                        </a:lnSpc>
                        <a:spcAft>
                          <a:spcPts val="0"/>
                        </a:spcAft>
                      </a:pPr>
                      <a:r>
                        <a:rPr lang="ru-RU" sz="1100" i="1" kern="1200" dirty="0">
                          <a:solidFill>
                            <a:srgbClr val="002060"/>
                          </a:solidFill>
                          <a:latin typeface="Arial"/>
                          <a:ea typeface="Times New Roman"/>
                          <a:cs typeface="Times New Roman"/>
                        </a:rPr>
                        <a:t>Муниципальные   учреждения   и   их   обособленные   подразделения,   созданные органами местного самоуправления Городского округа Шатура*</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195024">
                <a:tc>
                  <a:txBody>
                    <a:bodyPr/>
                    <a:lstStyle/>
                    <a:p>
                      <a:pPr algn="ctr">
                        <a:lnSpc>
                          <a:spcPts val="1215"/>
                        </a:lnSpc>
                        <a:spcAft>
                          <a:spcPts val="0"/>
                        </a:spcAft>
                      </a:pPr>
                      <a:r>
                        <a:rPr lang="ru-RU" sz="1100" i="1" kern="1200" dirty="0">
                          <a:solidFill>
                            <a:srgbClr val="0070C0"/>
                          </a:solidFill>
                          <a:latin typeface="Times New Roman"/>
                          <a:ea typeface="Times New Roman"/>
                          <a:cs typeface="Times New Roman"/>
                        </a:rPr>
                        <a:t>Выпадающая сумма доходов составила 10 247 тыс. рублей</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751819">
                <a:tc>
                  <a:txBody>
                    <a:bodyPr/>
                    <a:lstStyle/>
                    <a:p>
                      <a:pPr algn="ctr">
                        <a:lnSpc>
                          <a:spcPct val="115000"/>
                        </a:lnSpc>
                        <a:spcAft>
                          <a:spcPts val="0"/>
                        </a:spcAft>
                      </a:pPr>
                      <a:endParaRPr lang="ru-RU" sz="1100" i="1" kern="1200" dirty="0" smtClean="0">
                        <a:solidFill>
                          <a:srgbClr val="002060"/>
                        </a:solidFill>
                        <a:latin typeface="Arial"/>
                        <a:ea typeface="Times New Roman"/>
                        <a:cs typeface="Times New Roman"/>
                      </a:endParaRPr>
                    </a:p>
                    <a:p>
                      <a:pPr algn="ctr">
                        <a:lnSpc>
                          <a:spcPct val="115000"/>
                        </a:lnSpc>
                        <a:spcAft>
                          <a:spcPts val="0"/>
                        </a:spcAft>
                      </a:pPr>
                      <a:r>
                        <a:rPr lang="ru-RU" sz="1100" i="1" kern="1200" dirty="0" smtClean="0">
                          <a:solidFill>
                            <a:srgbClr val="002060"/>
                          </a:solidFill>
                          <a:latin typeface="Arial"/>
                          <a:ea typeface="Times New Roman"/>
                          <a:cs typeface="Times New Roman"/>
                        </a:rPr>
                        <a:t>Государственные </a:t>
                      </a:r>
                      <a:r>
                        <a:rPr lang="ru-RU" sz="1100" i="1" kern="1200" dirty="0">
                          <a:solidFill>
                            <a:srgbClr val="002060"/>
                          </a:solidFill>
                          <a:latin typeface="Arial"/>
                          <a:ea typeface="Times New Roman"/>
                          <a:cs typeface="Times New Roman"/>
                        </a:rPr>
                        <a:t>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232150">
                <a:tc>
                  <a:txBody>
                    <a:bodyPr/>
                    <a:lstStyle/>
                    <a:p>
                      <a:pPr algn="ctr">
                        <a:lnSpc>
                          <a:spcPts val="1215"/>
                        </a:lnSpc>
                        <a:spcAft>
                          <a:spcPts val="0"/>
                        </a:spcAft>
                      </a:pPr>
                      <a:r>
                        <a:rPr lang="ru-RU" sz="1100" i="1" kern="1200" dirty="0">
                          <a:solidFill>
                            <a:srgbClr val="0070C0"/>
                          </a:solidFill>
                          <a:latin typeface="Times New Roman"/>
                          <a:ea typeface="Times New Roman"/>
                          <a:cs typeface="Times New Roman"/>
                        </a:rPr>
                        <a:t>Выпадающая сумма доходов  составила 0 рублей</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547873">
                <a:tc>
                  <a:txBody>
                    <a:bodyPr/>
                    <a:lstStyle/>
                    <a:p>
                      <a:pPr algn="ctr">
                        <a:lnSpc>
                          <a:spcPct val="115000"/>
                        </a:lnSpc>
                        <a:spcAft>
                          <a:spcPts val="0"/>
                        </a:spcAft>
                      </a:pPr>
                      <a:endParaRPr lang="ru-RU" sz="1100" i="1" dirty="0" smtClean="0">
                        <a:solidFill>
                          <a:srgbClr val="17375D"/>
                        </a:solidFill>
                        <a:latin typeface="Arial"/>
                        <a:ea typeface="Times New Roman"/>
                        <a:cs typeface="Times New Roman"/>
                      </a:endParaRPr>
                    </a:p>
                    <a:p>
                      <a:pPr algn="ctr">
                        <a:lnSpc>
                          <a:spcPct val="115000"/>
                        </a:lnSpc>
                        <a:spcAft>
                          <a:spcPts val="0"/>
                        </a:spcAft>
                      </a:pPr>
                      <a:r>
                        <a:rPr lang="ru-RU" sz="1100" i="1" dirty="0" smtClean="0">
                          <a:solidFill>
                            <a:srgbClr val="17375D"/>
                          </a:solidFill>
                          <a:latin typeface="Arial"/>
                          <a:ea typeface="Times New Roman"/>
                          <a:cs typeface="Times New Roman"/>
                        </a:rPr>
                        <a:t>Инвесторы</a:t>
                      </a:r>
                      <a:r>
                        <a:rPr lang="ru-RU" sz="1100" i="1" dirty="0">
                          <a:solidFill>
                            <a:srgbClr val="17375D"/>
                          </a:solidFill>
                          <a:latin typeface="Arial"/>
                          <a:ea typeface="Times New Roman"/>
                          <a:cs typeface="Times New Roman"/>
                        </a:rPr>
                        <a:t>, осуществляющие капитальные вложения в объекты основных средств, освобождаются от уплаты земельного налога в отношении земельного участка, на котором расположен объект основных средств**</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86646">
                <a:tc>
                  <a:txBody>
                    <a:bodyPr/>
                    <a:lstStyle/>
                    <a:p>
                      <a:pPr algn="ctr">
                        <a:lnSpc>
                          <a:spcPct val="115000"/>
                        </a:lnSpc>
                        <a:spcAft>
                          <a:spcPts val="0"/>
                        </a:spcAft>
                      </a:pPr>
                      <a:r>
                        <a:rPr lang="ru-RU" sz="1100" i="1" dirty="0">
                          <a:solidFill>
                            <a:srgbClr val="0070C0"/>
                          </a:solidFill>
                          <a:latin typeface="Times New Roman"/>
                          <a:ea typeface="Times New Roman"/>
                          <a:cs typeface="Times New Roman"/>
                        </a:rPr>
                        <a:t>Выпадающая сумма доходов  составила 0 рублей</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242110">
                <a:tc>
                  <a:txBody>
                    <a:bodyPr/>
                    <a:lstStyle/>
                    <a:p>
                      <a:pPr algn="ctr">
                        <a:lnSpc>
                          <a:spcPts val="1470"/>
                        </a:lnSpc>
                        <a:spcAft>
                          <a:spcPts val="0"/>
                        </a:spcAft>
                      </a:pPr>
                      <a:r>
                        <a:rPr lang="ru-RU" sz="1100" i="1" kern="1200" dirty="0">
                          <a:solidFill>
                            <a:srgbClr val="14415C"/>
                          </a:solidFill>
                          <a:latin typeface="Arial"/>
                          <a:ea typeface="Times New Roman"/>
                          <a:cs typeface="Times New Roman"/>
                        </a:rPr>
                        <a:t>Инвалиды I и II групп инвалидности, а также инвалиды с детства*</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195024">
                <a:tc>
                  <a:txBody>
                    <a:bodyPr/>
                    <a:lstStyle/>
                    <a:p>
                      <a:pPr algn="ctr">
                        <a:lnSpc>
                          <a:spcPts val="1215"/>
                        </a:lnSpc>
                        <a:spcAft>
                          <a:spcPts val="0"/>
                        </a:spcAft>
                      </a:pPr>
                      <a:r>
                        <a:rPr lang="ru-RU" sz="1100" i="1" kern="1200" dirty="0">
                          <a:solidFill>
                            <a:srgbClr val="0070C0"/>
                          </a:solidFill>
                          <a:latin typeface="Times New Roman"/>
                          <a:ea typeface="Times New Roman"/>
                          <a:cs typeface="Times New Roman"/>
                        </a:rPr>
                        <a:t>Выпадающая сумма доходов  составила 602 тыс. рублей</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553136">
                <a:tc>
                  <a:txBody>
                    <a:bodyPr/>
                    <a:lstStyle/>
                    <a:p>
                      <a:pPr algn="ctr">
                        <a:lnSpc>
                          <a:spcPct val="115000"/>
                        </a:lnSpc>
                        <a:spcAft>
                          <a:spcPts val="0"/>
                        </a:spcAft>
                      </a:pPr>
                      <a:endParaRPr lang="ru-RU" sz="1100" i="1" kern="1200" dirty="0" smtClean="0">
                        <a:solidFill>
                          <a:srgbClr val="002060"/>
                        </a:solidFill>
                        <a:latin typeface="Arial"/>
                        <a:ea typeface="Times New Roman"/>
                        <a:cs typeface="Times New Roman"/>
                      </a:endParaRPr>
                    </a:p>
                    <a:p>
                      <a:pPr algn="ctr">
                        <a:lnSpc>
                          <a:spcPct val="115000"/>
                        </a:lnSpc>
                        <a:spcAft>
                          <a:spcPts val="0"/>
                        </a:spcAft>
                      </a:pPr>
                      <a:r>
                        <a:rPr lang="ru-RU" sz="1100" i="1" kern="1200" dirty="0" smtClean="0">
                          <a:solidFill>
                            <a:srgbClr val="002060"/>
                          </a:solidFill>
                          <a:latin typeface="Arial"/>
                          <a:ea typeface="Times New Roman"/>
                          <a:cs typeface="Times New Roman"/>
                        </a:rPr>
                        <a:t>Участники </a:t>
                      </a:r>
                      <a:r>
                        <a:rPr lang="ru-RU" sz="1100" i="1" kern="1200" dirty="0">
                          <a:solidFill>
                            <a:srgbClr val="002060"/>
                          </a:solidFill>
                          <a:latin typeface="Arial"/>
                          <a:ea typeface="Times New Roman"/>
                          <a:cs typeface="Times New Roman"/>
                        </a:rPr>
                        <a:t>и инвалиды Великой Отечественной войны, участники и инвалиды иных боевых действий, а также граждане, на которых законодательством распространены социальные гарантии и льготы участников Великой Отечественной войны*</a:t>
                      </a:r>
                      <a:r>
                        <a:rPr lang="ru-RU" sz="1100" kern="1200" dirty="0">
                          <a:solidFill>
                            <a:srgbClr val="000000"/>
                          </a:solidFill>
                          <a:latin typeface="Times New Roman"/>
                          <a:ea typeface="Times New Roman"/>
                          <a:cs typeface="Times New Roman"/>
                        </a:rPr>
                        <a:t> </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FDE9D9"/>
                    </a:solidFill>
                  </a:tcPr>
                </a:tc>
              </a:tr>
              <a:tr h="195024">
                <a:tc>
                  <a:txBody>
                    <a:bodyPr/>
                    <a:lstStyle/>
                    <a:p>
                      <a:pPr algn="ctr">
                        <a:lnSpc>
                          <a:spcPts val="1215"/>
                        </a:lnSpc>
                        <a:spcAft>
                          <a:spcPts val="0"/>
                        </a:spcAft>
                      </a:pPr>
                      <a:r>
                        <a:rPr lang="ru-RU" sz="1100" i="1" kern="1200" dirty="0">
                          <a:solidFill>
                            <a:srgbClr val="0070C0"/>
                          </a:solidFill>
                          <a:latin typeface="Times New Roman"/>
                          <a:ea typeface="Times New Roman"/>
                          <a:cs typeface="Times New Roman"/>
                        </a:rPr>
                        <a:t>Выпадающая сумма доходов  составила 406 тыс. рублей</a:t>
                      </a:r>
                      <a:endParaRPr lang="ru-RU" sz="1100" dirty="0">
                        <a:latin typeface="Times New Roman"/>
                        <a:ea typeface="Times New Roman"/>
                        <a:cs typeface="Times New Roman"/>
                      </a:endParaRPr>
                    </a:p>
                  </a:txBody>
                  <a:tcPr marL="29524" marR="29524" marT="5406" marB="0" anchor="b">
                    <a:lnL>
                      <a:noFill/>
                    </a:lnL>
                    <a:lnR>
                      <a:noFill/>
                    </a:lnR>
                    <a:lnT>
                      <a:noFill/>
                    </a:lnT>
                    <a:lnB>
                      <a:noFill/>
                    </a:lnB>
                    <a:solidFill>
                      <a:srgbClr val="EAF1DD"/>
                    </a:solidFill>
                  </a:tcPr>
                </a:tc>
              </a:tr>
              <a:tr h="351976">
                <a:tc>
                  <a:txBody>
                    <a:bodyPr/>
                    <a:lstStyle/>
                    <a:p>
                      <a:pPr>
                        <a:lnSpc>
                          <a:spcPts val="1080"/>
                        </a:lnSpc>
                        <a:spcAft>
                          <a:spcPts val="0"/>
                        </a:spcAft>
                      </a:pPr>
                      <a:endParaRPr lang="ru-RU" sz="700" dirty="0">
                        <a:latin typeface="Times New Roman"/>
                        <a:ea typeface="Times New Roman"/>
                        <a:cs typeface="Times New Roman"/>
                      </a:endParaRPr>
                    </a:p>
                    <a:p>
                      <a:pPr>
                        <a:lnSpc>
                          <a:spcPts val="1080"/>
                        </a:lnSpc>
                        <a:spcAft>
                          <a:spcPts val="0"/>
                        </a:spcAft>
                      </a:pPr>
                      <a:r>
                        <a:rPr lang="ru-RU" sz="700" i="1" kern="1200" dirty="0">
                          <a:solidFill>
                            <a:srgbClr val="002060"/>
                          </a:solidFill>
                          <a:latin typeface="Times New Roman"/>
                          <a:ea typeface="Times New Roman"/>
                          <a:cs typeface="Times New Roman"/>
                        </a:rPr>
                        <a:t>*п.6.1 Решения Совета депутатов Городского округа Шатура Московской области от 26.11.2020 №4/8 «О земельном налоге»</a:t>
                      </a:r>
                      <a:r>
                        <a:rPr lang="ru-RU" sz="700" kern="1200" dirty="0">
                          <a:solidFill>
                            <a:srgbClr val="000000"/>
                          </a:solidFill>
                          <a:latin typeface="Times New Roman"/>
                          <a:ea typeface="Times New Roman"/>
                          <a:cs typeface="Times New Roman"/>
                        </a:rPr>
                        <a:t> </a:t>
                      </a:r>
                      <a:endParaRPr lang="ru-RU" sz="700" dirty="0">
                        <a:latin typeface="Times New Roman"/>
                        <a:ea typeface="Times New Roman"/>
                        <a:cs typeface="Times New Roman"/>
                      </a:endParaRPr>
                    </a:p>
                  </a:txBody>
                  <a:tcPr marL="29524" marR="29524" marT="5406" marB="0" anchor="b">
                    <a:lnL>
                      <a:noFill/>
                    </a:lnL>
                    <a:lnR>
                      <a:noFill/>
                    </a:lnR>
                    <a:lnT>
                      <a:noFill/>
                    </a:lnT>
                    <a:lnB>
                      <a:noFill/>
                    </a:lnB>
                  </a:tcPr>
                </a:tc>
              </a:tr>
              <a:tr h="179329">
                <a:tc>
                  <a:txBody>
                    <a:bodyPr/>
                    <a:lstStyle/>
                    <a:p>
                      <a:pPr>
                        <a:lnSpc>
                          <a:spcPts val="1080"/>
                        </a:lnSpc>
                        <a:spcAft>
                          <a:spcPts val="0"/>
                        </a:spcAft>
                      </a:pPr>
                      <a:r>
                        <a:rPr lang="ru-RU" sz="700" i="1" kern="1200" dirty="0">
                          <a:solidFill>
                            <a:srgbClr val="002060"/>
                          </a:solidFill>
                          <a:latin typeface="Times New Roman"/>
                          <a:ea typeface="Times New Roman"/>
                          <a:cs typeface="Times New Roman"/>
                        </a:rPr>
                        <a:t>**п.6.4 Решения Совета депутатов Городского округа Шатура Московской области от 26.11.2020 №4/8 «О земельном налоге»</a:t>
                      </a:r>
                      <a:r>
                        <a:rPr lang="ru-RU" sz="700" kern="1200" dirty="0">
                          <a:solidFill>
                            <a:srgbClr val="000000"/>
                          </a:solidFill>
                          <a:latin typeface="Times New Roman"/>
                          <a:ea typeface="Times New Roman"/>
                          <a:cs typeface="Times New Roman"/>
                        </a:rPr>
                        <a:t> </a:t>
                      </a:r>
                      <a:endParaRPr lang="ru-RU" sz="700" dirty="0">
                        <a:latin typeface="Times New Roman"/>
                        <a:ea typeface="Times New Roman"/>
                        <a:cs typeface="Times New Roman"/>
                      </a:endParaRPr>
                    </a:p>
                  </a:txBody>
                  <a:tcPr marL="29524" marR="29524" marT="5406" marB="0" anchor="b">
                    <a:lnL>
                      <a:noFill/>
                    </a:lnL>
                    <a:lnR>
                      <a:noFill/>
                    </a:lnR>
                    <a:lnT>
                      <a:noFill/>
                    </a:lnT>
                    <a:lnB>
                      <a:noFill/>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85860"/>
            <a:ext cx="8143932" cy="4500595"/>
          </a:xfrm>
        </p:spPr>
        <p:txBody>
          <a:bodyPr>
            <a:noAutofit/>
          </a:bodyPr>
          <a:lstStyle/>
          <a:p>
            <a:pPr algn="just"/>
            <a:r>
              <a:rPr lang="ru-RU" sz="1300" b="1" dirty="0" smtClean="0">
                <a:solidFill>
                  <a:schemeClr val="tx2">
                    <a:lumMod val="75000"/>
                  </a:schemeClr>
                </a:solidFill>
              </a:rPr>
              <a:t/>
            </a:r>
            <a:br>
              <a:rPr lang="ru-RU" sz="1300" b="1" dirty="0" smtClean="0">
                <a:solidFill>
                  <a:schemeClr val="tx2">
                    <a:lumMod val="75000"/>
                  </a:schemeClr>
                </a:solidFill>
              </a:rPr>
            </a:br>
            <a:r>
              <a:rPr lang="ru-RU" sz="1300" b="1" dirty="0" smtClean="0">
                <a:solidFill>
                  <a:schemeClr val="tx2">
                    <a:lumMod val="75000"/>
                  </a:schemeClr>
                </a:solidFill>
              </a:rPr>
              <a:t>СОДЕРЖАНИЕ:</a:t>
            </a:r>
            <a:r>
              <a:rPr lang="ru-RU" sz="1300" dirty="0" smtClean="0">
                <a:solidFill>
                  <a:schemeClr val="tx2">
                    <a:lumMod val="75000"/>
                  </a:schemeClr>
                </a:solidFill>
              </a:rPr>
              <a:t/>
            </a:r>
            <a:br>
              <a:rPr lang="ru-RU" sz="1300" dirty="0" smtClean="0">
                <a:solidFill>
                  <a:schemeClr val="tx2">
                    <a:lumMod val="75000"/>
                  </a:schemeClr>
                </a:solidFill>
              </a:rPr>
            </a:b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Основные понятия, используемые в бюджетном процессе                                                                                    3</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Описание  административно-территориального деления                                                                                      4</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Выполнение основных показателей социально- экономического развития Городского округа Шатура   5</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Основные задачи и приоритетные направления бюджетной политики округа                                      6</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Информация о выполнении основных характеристик бюджета Городского округа Шатура                        7</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Информация об объеме и структуре доходов бюджета Городского округа Шатура                                        8</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Информация об удельном объеме налоговых и неналоговых доходов бюджета Городского округа Шатура в расчете на душу населения в сравнении с другими муниципальными образованиями Московской области 15</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Информация о местных налогах                                                                                                                           16</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Расходы бюджета Городского округа Шатура                                                                                                          22</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Аналитические   данные   о   расходах   бюджета   Городского  округа  Шатура  по  разделам  и  подразделам     классификации расходов бюджетов                                          23</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-Информация о расходах бюджета Городского округа Шатура с учетом интересов целевых групп </a:t>
            </a:r>
            <a:r>
              <a:rPr lang="ru-RU" sz="1300" b="1" smtClean="0">
                <a:solidFill>
                  <a:schemeClr val="tx2">
                    <a:lumMod val="75000"/>
                  </a:schemeClr>
                </a:solidFill>
              </a:rPr>
              <a:t>пользователей 29</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-Информация о расходах бюджета Городского округа Шатура в разрезе</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муниципальных программ </a:t>
            </a:r>
            <a:r>
              <a:rPr lang="ru-RU" sz="1300" b="1" smtClean="0">
                <a:solidFill>
                  <a:schemeClr val="tx2">
                    <a:lumMod val="75000"/>
                  </a:schemeClr>
                </a:solidFill>
              </a:rPr>
              <a:t>округа                                                                                                                                 31</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Информация об общественно значимых проектах, реализуемых в 2021 году                                             106                                                          </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Контактная </a:t>
            </a:r>
            <a:r>
              <a:rPr lang="ru-RU" sz="1300" b="1" smtClean="0">
                <a:solidFill>
                  <a:schemeClr val="tx2">
                    <a:lumMod val="75000"/>
                  </a:schemeClr>
                </a:solidFill>
              </a:rPr>
              <a:t>информация                                                                                                                                                 </a:t>
            </a:r>
            <a:r>
              <a:rPr lang="ru-RU" sz="1300" b="1" dirty="0" smtClean="0">
                <a:solidFill>
                  <a:schemeClr val="tx2">
                    <a:lumMod val="75000"/>
                  </a:schemeClr>
                </a:solidFill>
              </a:rPr>
              <a:t>107</a:t>
            </a:r>
            <a:r>
              <a:rPr lang="ru-RU" sz="1300" dirty="0" smtClean="0">
                <a:solidFill>
                  <a:schemeClr val="tx2">
                    <a:lumMod val="75000"/>
                  </a:schemeClr>
                </a:solidFill>
              </a:rPr>
              <a:t/>
            </a:r>
            <a:br>
              <a:rPr lang="ru-RU" sz="1300" dirty="0" smtClean="0">
                <a:solidFill>
                  <a:schemeClr val="tx2">
                    <a:lumMod val="75000"/>
                  </a:schemeClr>
                </a:solidFill>
              </a:rPr>
            </a:br>
            <a:r>
              <a:rPr lang="ru-RU" sz="1300" b="1" dirty="0" smtClean="0">
                <a:solidFill>
                  <a:schemeClr val="tx2">
                    <a:lumMod val="75000"/>
                  </a:schemeClr>
                </a:solidFill>
              </a:rPr>
              <a:t> </a:t>
            </a:r>
            <a:endParaRPr lang="ru-RU" sz="1300" dirty="0">
              <a:solidFill>
                <a:schemeClr val="tx2">
                  <a:lumMod val="75000"/>
                </a:schemeClr>
              </a:solidFill>
            </a:endParaRPr>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14282" y="1448797"/>
          <a:ext cx="8786874" cy="4909160"/>
        </p:xfrm>
        <a:graphic>
          <a:graphicData uri="http://schemas.openxmlformats.org/drawingml/2006/table">
            <a:tbl>
              <a:tblPr/>
              <a:tblGrid>
                <a:gridCol w="8786874"/>
              </a:tblGrid>
              <a:tr h="155627">
                <a:tc>
                  <a:txBody>
                    <a:bodyPr/>
                    <a:lstStyle/>
                    <a:p>
                      <a:pPr>
                        <a:spcAft>
                          <a:spcPts val="0"/>
                        </a:spcAft>
                      </a:pP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r h="369428">
                <a:tc>
                  <a:txBody>
                    <a:bodyPr/>
                    <a:lstStyle/>
                    <a:p>
                      <a:pPr algn="ctr">
                        <a:spcAft>
                          <a:spcPts val="0"/>
                        </a:spcAft>
                      </a:pPr>
                      <a:r>
                        <a:rPr lang="ru-RU" sz="1100" i="1" dirty="0">
                          <a:solidFill>
                            <a:srgbClr val="002060"/>
                          </a:solidFill>
                          <a:latin typeface="Arial"/>
                          <a:ea typeface="Times New Roman"/>
                          <a:cs typeface="Times New Roman"/>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52868">
                <a:tc>
                  <a:txBody>
                    <a:bodyPr/>
                    <a:lstStyle/>
                    <a:p>
                      <a:pPr algn="ctr">
                        <a:spcAft>
                          <a:spcPts val="0"/>
                        </a:spcAft>
                      </a:pPr>
                      <a:r>
                        <a:rPr lang="ru-RU" sz="1000" i="1" dirty="0">
                          <a:solidFill>
                            <a:srgbClr val="0070C0"/>
                          </a:solidFill>
                          <a:latin typeface="Times New Roman"/>
                          <a:ea typeface="Times New Roman"/>
                          <a:cs typeface="Times New Roman"/>
                        </a:rPr>
                        <a:t>Выпадающая сумма доходов </a:t>
                      </a:r>
                      <a:r>
                        <a:rPr lang="ru-RU" sz="1000" i="1" dirty="0" smtClean="0">
                          <a:solidFill>
                            <a:srgbClr val="0070C0"/>
                          </a:solidFill>
                          <a:latin typeface="Times New Roman"/>
                          <a:ea typeface="Times New Roman"/>
                          <a:cs typeface="Times New Roman"/>
                        </a:rPr>
                        <a:t>составила </a:t>
                      </a:r>
                      <a:r>
                        <a:rPr lang="ru-RU" sz="1000" i="1" dirty="0">
                          <a:solidFill>
                            <a:srgbClr val="0070C0"/>
                          </a:solidFill>
                          <a:latin typeface="Times New Roman"/>
                          <a:ea typeface="Times New Roman"/>
                          <a:cs typeface="Times New Roman"/>
                        </a:rPr>
                        <a:t>0 рублей</a:t>
                      </a:r>
                      <a:endParaRPr lang="ru-RU" sz="10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140128">
                <a:tc>
                  <a:txBody>
                    <a:bodyPr/>
                    <a:lstStyle/>
                    <a:p>
                      <a:pPr>
                        <a:spcAft>
                          <a:spcPts val="0"/>
                        </a:spcAft>
                      </a:pPr>
                      <a:r>
                        <a:rPr lang="ru-RU" sz="700" dirty="0">
                          <a:solidFill>
                            <a:srgbClr val="000000"/>
                          </a:solidFill>
                          <a:latin typeface="Calibri"/>
                          <a:ea typeface="Times New Roman"/>
                          <a:cs typeface="Times New Roman"/>
                        </a:rPr>
                        <a:t> </a:t>
                      </a:r>
                      <a:endParaRPr lang="ru-RU" sz="8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554143">
                <a:tc>
                  <a:txBody>
                    <a:bodyPr/>
                    <a:lstStyle/>
                    <a:p>
                      <a:pPr algn="ctr">
                        <a:spcAft>
                          <a:spcPts val="0"/>
                        </a:spcAft>
                      </a:pPr>
                      <a:r>
                        <a:rPr lang="ru-RU" sz="1100" i="1" dirty="0">
                          <a:solidFill>
                            <a:srgbClr val="14415C"/>
                          </a:solidFill>
                          <a:latin typeface="Arial"/>
                          <a:ea typeface="Times New Roman"/>
                          <a:cs typeface="Times New Roman"/>
                        </a:rPr>
                        <a:t>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установленного в Московской области на душу населения*</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52868">
                <a:tc>
                  <a:txBody>
                    <a:bodyPr/>
                    <a:lstStyle/>
                    <a:p>
                      <a:pPr algn="ctr">
                        <a:spcAft>
                          <a:spcPts val="0"/>
                        </a:spcAft>
                      </a:pPr>
                      <a:r>
                        <a:rPr lang="ru-RU" sz="1000" i="1" dirty="0">
                          <a:solidFill>
                            <a:srgbClr val="0070C0"/>
                          </a:solidFill>
                          <a:latin typeface="Times New Roman"/>
                          <a:ea typeface="Times New Roman"/>
                          <a:cs typeface="Times New Roman"/>
                        </a:rPr>
                        <a:t>Выпадающая сумма доходов </a:t>
                      </a:r>
                      <a:r>
                        <a:rPr lang="ru-RU" sz="1000" i="1" dirty="0" smtClean="0">
                          <a:solidFill>
                            <a:srgbClr val="0070C0"/>
                          </a:solidFill>
                          <a:latin typeface="Times New Roman"/>
                          <a:ea typeface="Times New Roman"/>
                          <a:cs typeface="Times New Roman"/>
                        </a:rPr>
                        <a:t>составила </a:t>
                      </a:r>
                      <a:r>
                        <a:rPr lang="ru-RU" sz="1000" i="1" dirty="0">
                          <a:solidFill>
                            <a:srgbClr val="0070C0"/>
                          </a:solidFill>
                          <a:latin typeface="Times New Roman"/>
                          <a:ea typeface="Times New Roman"/>
                          <a:cs typeface="Times New Roman"/>
                        </a:rPr>
                        <a:t>0 рублей</a:t>
                      </a:r>
                      <a:endParaRPr lang="ru-RU" sz="10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152868">
                <a:tc>
                  <a:txBody>
                    <a:bodyPr/>
                    <a:lstStyle/>
                    <a:p>
                      <a:pPr>
                        <a:spcAft>
                          <a:spcPts val="0"/>
                        </a:spcAft>
                      </a:pPr>
                      <a:r>
                        <a:rPr lang="ru-RU" sz="700" dirty="0">
                          <a:solidFill>
                            <a:srgbClr val="000000"/>
                          </a:solidFill>
                          <a:latin typeface="Calibri"/>
                          <a:ea typeface="Times New Roman"/>
                          <a:cs typeface="Times New Roman"/>
                        </a:rPr>
                        <a:t> </a:t>
                      </a:r>
                      <a:endParaRPr lang="ru-RU" sz="8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369428">
                <a:tc>
                  <a:txBody>
                    <a:bodyPr/>
                    <a:lstStyle/>
                    <a:p>
                      <a:pPr algn="ctr">
                        <a:spcAft>
                          <a:spcPts val="0"/>
                        </a:spcAft>
                      </a:pPr>
                      <a:r>
                        <a:rPr lang="ru-RU" sz="1100" i="1" dirty="0">
                          <a:solidFill>
                            <a:srgbClr val="002060"/>
                          </a:solidFill>
                          <a:latin typeface="Arial"/>
                          <a:ea typeface="Times New Roman"/>
                          <a:cs typeface="Times New Roman"/>
                        </a:rPr>
                        <a:t>Граждане, впервые организующие крестьянские (фермерские) хозяйства, освобождаются от уплаты земельного налога в течение пяти лет с момента предоставления им земельных участков*</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52868">
                <a:tc>
                  <a:txBody>
                    <a:bodyPr/>
                    <a:lstStyle/>
                    <a:p>
                      <a:pPr algn="ctr">
                        <a:spcAft>
                          <a:spcPts val="0"/>
                        </a:spcAft>
                      </a:pPr>
                      <a:r>
                        <a:rPr lang="ru-RU" sz="1000" i="1" dirty="0">
                          <a:solidFill>
                            <a:srgbClr val="0070C0"/>
                          </a:solidFill>
                          <a:latin typeface="Times New Roman"/>
                          <a:ea typeface="Times New Roman"/>
                          <a:cs typeface="Times New Roman"/>
                        </a:rPr>
                        <a:t>Выпадающая сумма доходов </a:t>
                      </a:r>
                      <a:r>
                        <a:rPr lang="ru-RU" sz="1000" i="1" dirty="0" smtClean="0">
                          <a:solidFill>
                            <a:srgbClr val="0070C0"/>
                          </a:solidFill>
                          <a:latin typeface="Times New Roman"/>
                          <a:ea typeface="Times New Roman"/>
                          <a:cs typeface="Times New Roman"/>
                        </a:rPr>
                        <a:t>составила </a:t>
                      </a:r>
                      <a:r>
                        <a:rPr lang="ru-RU" sz="1000" i="1" dirty="0">
                          <a:solidFill>
                            <a:srgbClr val="0070C0"/>
                          </a:solidFill>
                          <a:latin typeface="Times New Roman"/>
                          <a:ea typeface="Times New Roman"/>
                          <a:cs typeface="Times New Roman"/>
                        </a:rPr>
                        <a:t>0 рублей</a:t>
                      </a:r>
                      <a:endParaRPr lang="ru-RU" sz="10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152868">
                <a:tc>
                  <a:txBody>
                    <a:bodyPr/>
                    <a:lstStyle/>
                    <a:p>
                      <a:pPr>
                        <a:spcAft>
                          <a:spcPts val="0"/>
                        </a:spcAft>
                      </a:pPr>
                      <a:r>
                        <a:rPr lang="ru-RU" sz="700" dirty="0">
                          <a:solidFill>
                            <a:srgbClr val="000000"/>
                          </a:solidFill>
                          <a:latin typeface="Calibri"/>
                          <a:ea typeface="Times New Roman"/>
                          <a:cs typeface="Times New Roman"/>
                        </a:rPr>
                        <a:t> </a:t>
                      </a:r>
                      <a:endParaRPr lang="ru-RU" sz="8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554143">
                <a:tc>
                  <a:txBody>
                    <a:bodyPr/>
                    <a:lstStyle/>
                    <a:p>
                      <a:pPr algn="ctr">
                        <a:spcAft>
                          <a:spcPts val="0"/>
                        </a:spcAft>
                      </a:pPr>
                      <a:r>
                        <a:rPr lang="ru-RU" sz="1100" i="1" dirty="0">
                          <a:solidFill>
                            <a:srgbClr val="002060"/>
                          </a:solidFill>
                          <a:latin typeface="Arial"/>
                          <a:ea typeface="Times New Roman"/>
                          <a:cs typeface="Times New Roman"/>
                        </a:rPr>
                        <a:t>Налоговые льготы в виде уменьшения исчисленной суммы налога на 50 процентов в отношении одного земельного участка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a:t>
                      </a:r>
                      <a:endParaRPr lang="ru-RU" sz="11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84714">
                <a:tc>
                  <a:txBody>
                    <a:bodyPr/>
                    <a:lstStyle/>
                    <a:p>
                      <a:pPr algn="ctr">
                        <a:spcAft>
                          <a:spcPts val="0"/>
                        </a:spcAft>
                      </a:pPr>
                      <a:r>
                        <a:rPr lang="ru-RU" sz="900" i="1" dirty="0">
                          <a:solidFill>
                            <a:srgbClr val="002060"/>
                          </a:solidFill>
                          <a:latin typeface="Arial"/>
                          <a:ea typeface="Times New Roman"/>
                          <a:cs typeface="Times New Roman"/>
                        </a:rPr>
                        <a:t> </a:t>
                      </a:r>
                      <a:endParaRPr lang="ru-RU" sz="80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369428">
                <a:tc>
                  <a:txBody>
                    <a:bodyPr/>
                    <a:lstStyle/>
                    <a:p>
                      <a:pPr algn="ctr">
                        <a:spcAft>
                          <a:spcPts val="0"/>
                        </a:spcAft>
                      </a:pPr>
                      <a:r>
                        <a:rPr lang="ru-RU" sz="1100" i="1" u="none" kern="100" dirty="0" smtClean="0">
                          <a:solidFill>
                            <a:schemeClr val="tx2">
                              <a:lumMod val="50000"/>
                            </a:schemeClr>
                          </a:solidFill>
                          <a:latin typeface="Arial"/>
                          <a:ea typeface="Times New Roman"/>
                          <a:cs typeface="Times New Roman"/>
                          <a:hlinkClick r:id="rId4"/>
                        </a:rPr>
                        <a:t>малоимущим семьям и малоимущим одиноко проживающим гражданам, среднедушевой доход которых ниже величины прожиточного минимума, установленной в Московской области на душу населения**</a:t>
                      </a:r>
                      <a:endParaRPr lang="ru-RU" sz="1100" i="1" u="none" dirty="0">
                        <a:solidFill>
                          <a:schemeClr val="tx2">
                            <a:lumMod val="50000"/>
                          </a:schemeClr>
                        </a:solidFill>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52868">
                <a:tc>
                  <a:txBody>
                    <a:bodyPr/>
                    <a:lstStyle/>
                    <a:p>
                      <a:pPr algn="ctr">
                        <a:spcAft>
                          <a:spcPts val="0"/>
                        </a:spcAft>
                      </a:pPr>
                      <a:r>
                        <a:rPr lang="ru-RU" sz="1000" i="1" dirty="0">
                          <a:solidFill>
                            <a:srgbClr val="0070C0"/>
                          </a:solidFill>
                          <a:latin typeface="Calibri"/>
                          <a:ea typeface="Times New Roman"/>
                          <a:cs typeface="Times New Roman"/>
                        </a:rPr>
                        <a:t>Выпадающая сумма доходов </a:t>
                      </a:r>
                      <a:r>
                        <a:rPr lang="ru-RU" sz="1000" i="1" dirty="0" smtClean="0">
                          <a:solidFill>
                            <a:srgbClr val="0070C0"/>
                          </a:solidFill>
                          <a:latin typeface="Calibri"/>
                          <a:ea typeface="Times New Roman"/>
                          <a:cs typeface="Times New Roman"/>
                        </a:rPr>
                        <a:t>составила </a:t>
                      </a:r>
                      <a:r>
                        <a:rPr lang="ru-RU" sz="1000" i="1" dirty="0">
                          <a:solidFill>
                            <a:srgbClr val="0070C0"/>
                          </a:solidFill>
                          <a:latin typeface="Calibri"/>
                          <a:ea typeface="Times New Roman"/>
                          <a:cs typeface="Times New Roman"/>
                        </a:rPr>
                        <a:t>2 тыс.рублей</a:t>
                      </a:r>
                      <a:endParaRPr lang="ru-RU" sz="10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369428">
                <a:tc>
                  <a:txBody>
                    <a:bodyPr/>
                    <a:lstStyle/>
                    <a:p>
                      <a:pPr algn="ctr">
                        <a:spcAft>
                          <a:spcPts val="0"/>
                        </a:spcAft>
                      </a:pPr>
                      <a:r>
                        <a:rPr lang="ru-RU" sz="1100" i="1" u="sng" kern="100" baseline="0" dirty="0">
                          <a:solidFill>
                            <a:srgbClr val="002060"/>
                          </a:solidFill>
                          <a:latin typeface="Arial"/>
                          <a:ea typeface="Times New Roman"/>
                          <a:cs typeface="Times New Roman"/>
                          <a:hlinkClick r:id="rId5"/>
                        </a:rPr>
                        <a:t>пенсионерам, доход которых ниже двукратной величины прожиточного минимума, установленной в Московской области для пенсионеров**</a:t>
                      </a:r>
                      <a:endParaRPr lang="ru-RU" sz="1100" u="sng" baseline="0" dirty="0">
                        <a:latin typeface="Times New Roman"/>
                        <a:ea typeface="Times New Roman"/>
                        <a:cs typeface="Times New Roman"/>
                      </a:endParaRPr>
                    </a:p>
                  </a:txBody>
                  <a:tcPr marL="44909" marR="44909" marT="0" marB="0" anchor="b">
                    <a:lnL>
                      <a:noFill/>
                    </a:lnL>
                    <a:lnR>
                      <a:noFill/>
                    </a:lnR>
                    <a:lnT>
                      <a:noFill/>
                    </a:lnT>
                    <a:lnB>
                      <a:noFill/>
                    </a:lnB>
                    <a:solidFill>
                      <a:srgbClr val="FDE9D9"/>
                    </a:solidFill>
                  </a:tcPr>
                </a:tc>
              </a:tr>
              <a:tr h="152868">
                <a:tc>
                  <a:txBody>
                    <a:bodyPr/>
                    <a:lstStyle/>
                    <a:p>
                      <a:pPr algn="ctr">
                        <a:spcAft>
                          <a:spcPts val="0"/>
                        </a:spcAft>
                      </a:pPr>
                      <a:r>
                        <a:rPr lang="ru-RU" sz="1000" i="1" dirty="0">
                          <a:solidFill>
                            <a:srgbClr val="0070C0"/>
                          </a:solidFill>
                          <a:latin typeface="Calibri"/>
                          <a:ea typeface="Times New Roman"/>
                          <a:cs typeface="Times New Roman"/>
                        </a:rPr>
                        <a:t>Выпадающая сумма доходов </a:t>
                      </a:r>
                      <a:r>
                        <a:rPr lang="ru-RU" sz="1000" i="1" dirty="0" smtClean="0">
                          <a:solidFill>
                            <a:srgbClr val="0070C0"/>
                          </a:solidFill>
                          <a:latin typeface="Calibri"/>
                          <a:ea typeface="Times New Roman"/>
                          <a:cs typeface="Times New Roman"/>
                        </a:rPr>
                        <a:t>составила </a:t>
                      </a:r>
                      <a:r>
                        <a:rPr lang="ru-RU" sz="1000" i="1" dirty="0">
                          <a:solidFill>
                            <a:srgbClr val="0070C0"/>
                          </a:solidFill>
                          <a:latin typeface="Calibri"/>
                          <a:ea typeface="Times New Roman"/>
                          <a:cs typeface="Times New Roman"/>
                        </a:rPr>
                        <a:t>17 тыс.рублей</a:t>
                      </a:r>
                      <a:endParaRPr lang="ru-RU" sz="1000" dirty="0">
                        <a:latin typeface="Times New Roman"/>
                        <a:ea typeface="Times New Roman"/>
                        <a:cs typeface="Times New Roman"/>
                      </a:endParaRPr>
                    </a:p>
                  </a:txBody>
                  <a:tcPr marL="44909" marR="44909" marT="0" marB="0" anchor="b">
                    <a:lnL>
                      <a:noFill/>
                    </a:lnL>
                    <a:lnR>
                      <a:noFill/>
                    </a:lnR>
                    <a:lnT>
                      <a:noFill/>
                    </a:lnT>
                    <a:lnB>
                      <a:noFill/>
                    </a:lnB>
                    <a:solidFill>
                      <a:srgbClr val="EAF1DD"/>
                    </a:solidFill>
                  </a:tcPr>
                </a:tc>
              </a:tr>
              <a:tr h="155627">
                <a:tc>
                  <a:txBody>
                    <a:bodyPr/>
                    <a:lstStyle/>
                    <a:p>
                      <a:pPr>
                        <a:spcAft>
                          <a:spcPts val="0"/>
                        </a:spcAft>
                      </a:pP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r h="155627">
                <a:tc>
                  <a:txBody>
                    <a:bodyPr/>
                    <a:lstStyle/>
                    <a:p>
                      <a:pPr>
                        <a:spcAft>
                          <a:spcPts val="0"/>
                        </a:spcAft>
                      </a:pP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r h="155627">
                <a:tc>
                  <a:txBody>
                    <a:bodyPr/>
                    <a:lstStyle/>
                    <a:p>
                      <a:pPr>
                        <a:spcAft>
                          <a:spcPts val="0"/>
                        </a:spcAft>
                      </a:pP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r h="152868">
                <a:tc>
                  <a:txBody>
                    <a:bodyPr/>
                    <a:lstStyle/>
                    <a:p>
                      <a:pPr>
                        <a:spcAft>
                          <a:spcPts val="0"/>
                        </a:spcAft>
                      </a:pPr>
                      <a:r>
                        <a:rPr lang="ru-RU" sz="700" i="1" dirty="0">
                          <a:solidFill>
                            <a:srgbClr val="002060"/>
                          </a:solidFill>
                          <a:latin typeface="Times New Roman"/>
                          <a:ea typeface="Times New Roman"/>
                          <a:cs typeface="Times New Roman"/>
                        </a:rPr>
                        <a:t>*п.6.1 Решения Совета депутатов Городского округа Шатура Московской области от 26.11.2020 №4/8 «О земельном налоге»</a:t>
                      </a: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r h="152868">
                <a:tc>
                  <a:txBody>
                    <a:bodyPr/>
                    <a:lstStyle/>
                    <a:p>
                      <a:pPr>
                        <a:spcAft>
                          <a:spcPts val="0"/>
                        </a:spcAft>
                      </a:pPr>
                      <a:r>
                        <a:rPr lang="ru-RU" sz="700" i="1" dirty="0">
                          <a:solidFill>
                            <a:srgbClr val="002060"/>
                          </a:solidFill>
                          <a:latin typeface="Times New Roman"/>
                          <a:ea typeface="Times New Roman"/>
                          <a:cs typeface="Times New Roman"/>
                        </a:rPr>
                        <a:t>**п.6.3 Решения Совета депутатов Городского округа Шатура Московской области от 26.11.2020 №4/8 «О земельном налоге»</a:t>
                      </a:r>
                      <a:endParaRPr lang="ru-RU" sz="800" dirty="0">
                        <a:latin typeface="Times New Roman"/>
                        <a:ea typeface="Times New Roman"/>
                        <a:cs typeface="Times New Roman"/>
                      </a:endParaRPr>
                    </a:p>
                  </a:txBody>
                  <a:tcPr marL="44909" marR="44909" marT="0" marB="0" anchor="b">
                    <a:lnL>
                      <a:noFill/>
                    </a:lnL>
                    <a:lnR>
                      <a:noFill/>
                    </a:lnR>
                    <a:lnT>
                      <a:noFill/>
                    </a:lnT>
                    <a:lnB>
                      <a:noFill/>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Лента лицом вверх 8"/>
          <p:cNvSpPr/>
          <p:nvPr/>
        </p:nvSpPr>
        <p:spPr>
          <a:xfrm>
            <a:off x="928662" y="2285992"/>
            <a:ext cx="7643866" cy="3071834"/>
          </a:xfrm>
          <a:prstGeom prst="ribbon2">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ts val="1000"/>
              </a:spcAft>
            </a:pPr>
            <a:r>
              <a:rPr lang="ru-RU" altLang="zh-CN" i="1" dirty="0" smtClean="0">
                <a:solidFill>
                  <a:schemeClr val="tx1"/>
                </a:solidFill>
                <a:latin typeface="Times New Roman" pitchFamily="18" charset="0"/>
                <a:cs typeface="Arial" pitchFamily="34" charset="0"/>
              </a:rPr>
              <a:t>Общий объем выпадающих доходов </a:t>
            </a:r>
          </a:p>
          <a:p>
            <a:pPr lvl="0" algn="ctr" fontAlgn="base">
              <a:spcBef>
                <a:spcPct val="0"/>
              </a:spcBef>
              <a:spcAft>
                <a:spcPts val="1000"/>
              </a:spcAft>
            </a:pPr>
            <a:r>
              <a:rPr lang="ru-RU" altLang="zh-CN" i="1" dirty="0" smtClean="0">
                <a:solidFill>
                  <a:schemeClr val="tx1"/>
                </a:solidFill>
                <a:latin typeface="Times New Roman" pitchFamily="18" charset="0"/>
                <a:cs typeface="Arial" pitchFamily="34" charset="0"/>
              </a:rPr>
              <a:t>от предоставления  льгот по местным налогам</a:t>
            </a:r>
          </a:p>
          <a:p>
            <a:pPr lvl="0" algn="ctr" fontAlgn="base">
              <a:spcBef>
                <a:spcPct val="0"/>
              </a:spcBef>
              <a:spcAft>
                <a:spcPts val="1000"/>
              </a:spcAft>
            </a:pPr>
            <a:r>
              <a:rPr lang="ru-RU" altLang="zh-CN" i="1" smtClean="0">
                <a:solidFill>
                  <a:schemeClr val="tx1"/>
                </a:solidFill>
                <a:latin typeface="Times New Roman" pitchFamily="18" charset="0"/>
                <a:cs typeface="Arial" pitchFamily="34" charset="0"/>
              </a:rPr>
              <a:t>в 2021 году  </a:t>
            </a:r>
            <a:r>
              <a:rPr lang="ru-RU" altLang="zh-CN" i="1" dirty="0" smtClean="0">
                <a:solidFill>
                  <a:schemeClr val="tx1"/>
                </a:solidFill>
                <a:latin typeface="Times New Roman" pitchFamily="18" charset="0"/>
                <a:cs typeface="Arial" pitchFamily="34" charset="0"/>
              </a:rPr>
              <a:t>-</a:t>
            </a:r>
          </a:p>
          <a:p>
            <a:pPr lvl="0" algn="ctr" fontAlgn="base">
              <a:spcBef>
                <a:spcPct val="0"/>
              </a:spcBef>
              <a:spcAft>
                <a:spcPts val="1000"/>
              </a:spcAft>
            </a:pPr>
            <a:r>
              <a:rPr lang="ru-RU" altLang="zh-CN" i="1" dirty="0" smtClean="0">
                <a:solidFill>
                  <a:schemeClr val="tx1"/>
                </a:solidFill>
                <a:latin typeface="Times New Roman" pitchFamily="18" charset="0"/>
                <a:cs typeface="Arial" pitchFamily="34" charset="0"/>
              </a:rPr>
              <a:t>13 147 тыс. рублей </a:t>
            </a:r>
            <a:endParaRPr lang="ru-RU" dirty="0" smtClean="0">
              <a:solidFill>
                <a:schemeClr val="tx1"/>
              </a:solidFill>
              <a:latin typeface="Arial" pitchFamily="34" charset="0"/>
              <a:cs typeface="Arial" pitchFamily="34" charset="0"/>
            </a:endParaRPr>
          </a:p>
        </p:txBody>
      </p:sp>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3" y="1428733"/>
          <a:ext cx="8572559" cy="5145489"/>
        </p:xfrm>
        <a:graphic>
          <a:graphicData uri="http://schemas.openxmlformats.org/drawingml/2006/table">
            <a:tbl>
              <a:tblPr/>
              <a:tblGrid>
                <a:gridCol w="4889763"/>
                <a:gridCol w="1377180"/>
                <a:gridCol w="1021279"/>
                <a:gridCol w="1284337"/>
              </a:tblGrid>
              <a:tr h="512606">
                <a:tc gridSpan="4">
                  <a:txBody>
                    <a:bodyPr/>
                    <a:lstStyle/>
                    <a:p>
                      <a:pPr algn="ctr" fontAlgn="ctr"/>
                      <a:r>
                        <a:rPr lang="ru-RU" sz="1800" b="1" i="0" u="none" strike="noStrike" dirty="0">
                          <a:solidFill>
                            <a:srgbClr val="000080"/>
                          </a:solidFill>
                          <a:latin typeface="Times New Roman"/>
                        </a:rPr>
                        <a:t>Расходы  бюджета  </a:t>
                      </a:r>
                      <a:r>
                        <a:rPr lang="ru-RU" sz="1800" b="1" i="0" u="none" strike="noStrike" dirty="0" smtClean="0">
                          <a:solidFill>
                            <a:srgbClr val="000080"/>
                          </a:solidFill>
                          <a:latin typeface="Times New Roman"/>
                        </a:rPr>
                        <a:t>Городского </a:t>
                      </a:r>
                      <a:r>
                        <a:rPr lang="ru-RU" sz="1800" b="1" i="0" u="none" strike="noStrike" dirty="0">
                          <a:solidFill>
                            <a:srgbClr val="000080"/>
                          </a:solidFill>
                          <a:latin typeface="Times New Roman"/>
                        </a:rPr>
                        <a:t>округа Шатура</a:t>
                      </a:r>
                    </a:p>
                  </a:txBody>
                  <a:tcPr marL="4401" marR="4401" marT="4401" marB="0" anchor="ctr">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r>
              <a:tr h="404686">
                <a:tc>
                  <a:txBody>
                    <a:bodyPr/>
                    <a:lstStyle/>
                    <a:p>
                      <a:pPr algn="l" fontAlgn="b"/>
                      <a:endParaRPr lang="ru-RU" sz="1200" b="0" i="0" u="none" strike="noStrike">
                        <a:latin typeface="Arial"/>
                      </a:endParaRPr>
                    </a:p>
                  </a:txBody>
                  <a:tcPr marL="4401" marR="4401" marT="4401"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1200" b="0" i="0" u="none" strike="noStrike" dirty="0">
                        <a:latin typeface="Arial"/>
                      </a:endParaRPr>
                    </a:p>
                  </a:txBody>
                  <a:tcPr marL="4401" marR="4401" marT="4401"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1200" b="0" i="0" u="none" strike="noStrike">
                        <a:latin typeface="Arial"/>
                      </a:endParaRPr>
                    </a:p>
                  </a:txBody>
                  <a:tcPr marL="4401" marR="4401" marT="4401"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r" fontAlgn="b"/>
                      <a:r>
                        <a:rPr lang="ru-RU" sz="1200" b="0" i="0" u="none" strike="noStrike">
                          <a:solidFill>
                            <a:srgbClr val="000080"/>
                          </a:solidFill>
                          <a:latin typeface="Times New Roman"/>
                        </a:rPr>
                        <a:t>(тыс. рублей)</a:t>
                      </a:r>
                    </a:p>
                  </a:txBody>
                  <a:tcPr marL="4401" marR="4401" marT="4401" marB="0" anchor="b">
                    <a:lnL>
                      <a:noFill/>
                    </a:lnL>
                    <a:lnR>
                      <a:noFill/>
                    </a:lnR>
                    <a:lnT>
                      <a:noFill/>
                    </a:lnT>
                    <a:lnB w="6350" cap="flat" cmpd="sng" algn="ctr">
                      <a:solidFill>
                        <a:srgbClr val="000000"/>
                      </a:solidFill>
                      <a:prstDash val="dot"/>
                      <a:round/>
                      <a:headEnd type="none" w="med" len="med"/>
                      <a:tailEnd type="none" w="med" len="med"/>
                    </a:lnB>
                  </a:tcPr>
                </a:tc>
              </a:tr>
              <a:tr h="296772">
                <a:tc>
                  <a:txBody>
                    <a:bodyPr/>
                    <a:lstStyle/>
                    <a:p>
                      <a:pPr algn="ctr" fontAlgn="b"/>
                      <a:r>
                        <a:rPr lang="ru-RU" sz="1200" b="0" i="0" u="none" strike="noStrike">
                          <a:solidFill>
                            <a:srgbClr val="000000"/>
                          </a:solidFill>
                          <a:latin typeface="Times New Roman"/>
                        </a:rPr>
                        <a:t>Наименование разделов, подразделов</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dirty="0">
                          <a:solidFill>
                            <a:srgbClr val="000000"/>
                          </a:solidFill>
                          <a:latin typeface="Times New Roman"/>
                        </a:rPr>
                        <a:t>Фактическое исполнение 2020</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dirty="0">
                          <a:solidFill>
                            <a:srgbClr val="000000"/>
                          </a:solidFill>
                          <a:latin typeface="Times New Roman"/>
                        </a:rPr>
                        <a:t>План  2021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Фактическое исполнение 2021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296772">
                <a:tc>
                  <a:txBody>
                    <a:bodyPr/>
                    <a:lstStyle/>
                    <a:p>
                      <a:pPr algn="l" fontAlgn="b"/>
                      <a:r>
                        <a:rPr lang="ru-RU" sz="1200" b="1" i="0" u="none" strike="noStrike">
                          <a:solidFill>
                            <a:srgbClr val="000000"/>
                          </a:solidFill>
                          <a:latin typeface="Times New Roman"/>
                        </a:rPr>
                        <a:t>РАСХОДЫ БЮДЖЕТА - ВСЕГО</a:t>
                      </a:r>
                    </a:p>
                  </a:txBody>
                  <a:tcPr marL="4401" marR="4401" marT="4401"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r" fontAlgn="b"/>
                      <a:r>
                        <a:rPr lang="ru-RU" sz="1200" b="0" i="0" u="none" strike="noStrike">
                          <a:latin typeface="Arial"/>
                        </a:rPr>
                        <a:t>4630559,73</a:t>
                      </a:r>
                    </a:p>
                  </a:txBody>
                  <a:tcPr marL="4401" marR="4401" marT="4401"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ru-RU" sz="1200" b="0" i="0" u="none" strike="noStrike" dirty="0">
                          <a:latin typeface="Arial"/>
                        </a:rPr>
                        <a:t>5427449,43</a:t>
                      </a:r>
                    </a:p>
                  </a:txBody>
                  <a:tcPr marL="4401" marR="4401" marT="4401"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ru-RU" sz="1200" b="0" i="0" u="none" strike="noStrike">
                          <a:latin typeface="Arial"/>
                        </a:rPr>
                        <a:t>4966009,78</a:t>
                      </a:r>
                    </a:p>
                  </a:txBody>
                  <a:tcPr marL="4401" marR="4401" marT="4401" marB="0" anchor="b">
                    <a:lnL>
                      <a:noFill/>
                    </a:lnL>
                    <a:lnR>
                      <a:noFill/>
                    </a:lnR>
                    <a:lnT w="6350" cap="flat" cmpd="sng" algn="ctr">
                      <a:solidFill>
                        <a:srgbClr val="000000"/>
                      </a:solidFill>
                      <a:prstDash val="dot"/>
                      <a:round/>
                      <a:headEnd type="none" w="med" len="med"/>
                      <a:tailEnd type="none" w="med" len="med"/>
                    </a:lnT>
                    <a:lnB>
                      <a:noFill/>
                    </a:lnB>
                  </a:tcPr>
                </a:tc>
              </a:tr>
              <a:tr h="296772">
                <a:tc>
                  <a:txBody>
                    <a:bodyPr/>
                    <a:lstStyle/>
                    <a:p>
                      <a:pPr algn="l" fontAlgn="b"/>
                      <a:r>
                        <a:rPr lang="ru-RU" sz="1200" b="1" i="0" u="none" strike="noStrike">
                          <a:solidFill>
                            <a:srgbClr val="000000"/>
                          </a:solidFill>
                          <a:latin typeface="Times New Roman"/>
                        </a:rPr>
                        <a:t>Общегосударственные вопросы</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531 850,63</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530723,06</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505868,18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Национальная оборона</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1 686,18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161,33</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109,99</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Национальная безопасность и правоохранительная деятельность</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48 145,84</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45598,8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42936,11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Национальная экономика</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670 655,23</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727990,94</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664260,61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Жилищно-коммунальное хозяйство</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442 638,28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956266,91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674212,64</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Охрана окружающей среды</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524 969,78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812481,73</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812224,35</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Образование</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1 886 813,61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1789764,55</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1740483,57</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Культура, кинематография</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238 511,27</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252775,88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240092,74</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Здравоохранение</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500,00</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614,61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611,61</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Социальная политика</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latin typeface="Arial"/>
                        </a:rPr>
                        <a:t>124 483,25</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126381,68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latin typeface="Arial"/>
                        </a:rPr>
                        <a:t>120492,52</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Физическая культура и спорт</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151 225,00</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179340,78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160263,18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96772">
                <a:tc>
                  <a:txBody>
                    <a:bodyPr/>
                    <a:lstStyle/>
                    <a:p>
                      <a:pPr algn="l" fontAlgn="b"/>
                      <a:r>
                        <a:rPr lang="ru-RU" sz="1200" b="1" i="0" u="none" strike="noStrike">
                          <a:solidFill>
                            <a:srgbClr val="000000"/>
                          </a:solidFill>
                          <a:latin typeface="Times New Roman"/>
                        </a:rPr>
                        <a:t>Обслуживание государственного и муниципального долга</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r>
                        <a:rPr lang="ru-RU" sz="1200" b="0" i="0" u="none" strike="noStrike">
                          <a:solidFill>
                            <a:srgbClr val="000000"/>
                          </a:solidFill>
                          <a:latin typeface="Times New Roman"/>
                        </a:rPr>
                        <a:t>9 080,66</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a:solidFill>
                            <a:srgbClr val="000000"/>
                          </a:solidFill>
                          <a:latin typeface="Times New Roman"/>
                        </a:rPr>
                        <a:t>5349,16</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200" b="0" i="0" u="none" strike="noStrike" dirty="0">
                          <a:solidFill>
                            <a:srgbClr val="000000"/>
                          </a:solidFill>
                          <a:latin typeface="Times New Roman"/>
                        </a:rPr>
                        <a:t>4454,28</a:t>
                      </a:r>
                    </a:p>
                  </a:txBody>
                  <a:tcPr marL="4401" marR="4401" marT="44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10" name="Таблица 9"/>
          <p:cNvGraphicFramePr>
            <a:graphicFrameLocks noGrp="1"/>
          </p:cNvGraphicFramePr>
          <p:nvPr/>
        </p:nvGraphicFramePr>
        <p:xfrm>
          <a:off x="500034" y="1428733"/>
          <a:ext cx="8358245" cy="5247584"/>
        </p:xfrm>
        <a:graphic>
          <a:graphicData uri="http://schemas.openxmlformats.org/drawingml/2006/table">
            <a:tbl>
              <a:tblPr/>
              <a:tblGrid>
                <a:gridCol w="668184"/>
                <a:gridCol w="2245313"/>
                <a:gridCol w="885760"/>
                <a:gridCol w="844147"/>
                <a:gridCol w="767460"/>
                <a:gridCol w="907161"/>
                <a:gridCol w="818585"/>
                <a:gridCol w="1221635"/>
              </a:tblGrid>
              <a:tr h="583405">
                <a:tc gridSpan="8">
                  <a:txBody>
                    <a:bodyPr/>
                    <a:lstStyle/>
                    <a:p>
                      <a:pPr algn="ctr">
                        <a:lnSpc>
                          <a:spcPct val="115000"/>
                        </a:lnSpc>
                        <a:spcAft>
                          <a:spcPts val="0"/>
                        </a:spcAft>
                      </a:pPr>
                      <a:r>
                        <a:rPr lang="ru-RU" sz="1400" b="1" dirty="0">
                          <a:solidFill>
                            <a:srgbClr val="000000"/>
                          </a:solidFill>
                          <a:latin typeface="Times New Roman"/>
                          <a:ea typeface="Times New Roman"/>
                          <a:cs typeface="Times New Roman"/>
                        </a:rPr>
                        <a:t>Аналитические данные о расходах бюджета </a:t>
                      </a:r>
                      <a:r>
                        <a:rPr lang="ru-RU" sz="1400" b="1" dirty="0" smtClean="0">
                          <a:solidFill>
                            <a:srgbClr val="000000"/>
                          </a:solidFill>
                          <a:latin typeface="Times New Roman"/>
                          <a:ea typeface="Times New Roman"/>
                          <a:cs typeface="Times New Roman"/>
                        </a:rPr>
                        <a:t>Городского </a:t>
                      </a:r>
                      <a:r>
                        <a:rPr lang="ru-RU" sz="1400" b="1" dirty="0">
                          <a:solidFill>
                            <a:srgbClr val="000000"/>
                          </a:solidFill>
                          <a:latin typeface="Times New Roman"/>
                          <a:ea typeface="Times New Roman"/>
                          <a:cs typeface="Times New Roman"/>
                        </a:rPr>
                        <a:t>округа  Шатура по разделам и подразделам классификации расходов бюджетов за 2021  год</a:t>
                      </a:r>
                      <a:endParaRPr lang="ru-RU" sz="1400" dirty="0">
                        <a:latin typeface="Times New Roman"/>
                        <a:ea typeface="Times New Roman"/>
                        <a:cs typeface="Times New Roman"/>
                      </a:endParaRPr>
                    </a:p>
                  </a:txBody>
                  <a:tcPr marL="46826" marR="46826" marT="0" marB="0" anchor="ctr">
                    <a:lnL>
                      <a:noFill/>
                    </a:lnL>
                    <a:lnR>
                      <a:noFill/>
                    </a:lnR>
                    <a:lnT>
                      <a:noFill/>
                    </a:lnT>
                    <a:lnB>
                      <a:noFill/>
                    </a:lnB>
                    <a:solidFill>
                      <a:srgbClr val="729FC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9005">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800">
                        <a:solidFill>
                          <a:srgbClr val="000000"/>
                        </a:solidFill>
                        <a:latin typeface="Calibri"/>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600">
                          <a:solidFill>
                            <a:srgbClr val="000000"/>
                          </a:solidFill>
                          <a:latin typeface="Times New Roman"/>
                          <a:ea typeface="Times New Roman"/>
                          <a:cs typeface="Times New Roman"/>
                        </a:rPr>
                        <a:t>(тыс. рублей)</a:t>
                      </a:r>
                      <a:endParaRPr lang="ru-RU" sz="800">
                        <a:latin typeface="Times New Roman"/>
                        <a:ea typeface="Times New Roman"/>
                        <a:cs typeface="Times New Roman"/>
                      </a:endParaRPr>
                    </a:p>
                  </a:txBody>
                  <a:tcPr marL="46826" marR="46826" marT="0" marB="0" anchor="b">
                    <a:lnL>
                      <a:noFill/>
                    </a:lnL>
                    <a:lnR>
                      <a:noFill/>
                    </a:lnR>
                    <a:lnT>
                      <a:noFill/>
                    </a:lnT>
                    <a:lnB w="12700" cap="flat" cmpd="sng" algn="ctr">
                      <a:solidFill>
                        <a:srgbClr val="000000"/>
                      </a:solidFill>
                      <a:prstDash val="solid"/>
                      <a:round/>
                      <a:headEnd type="none" w="med" len="med"/>
                      <a:tailEnd type="none" w="med" len="med"/>
                    </a:lnB>
                  </a:tcPr>
                </a:tc>
              </a:tr>
              <a:tr h="896268">
                <a:tc>
                  <a:txBody>
                    <a:bodyPr/>
                    <a:lstStyle/>
                    <a:p>
                      <a:pPr algn="ctr">
                        <a:lnSpc>
                          <a:spcPct val="115000"/>
                        </a:lnSpc>
                        <a:spcAft>
                          <a:spcPts val="0"/>
                        </a:spcAft>
                      </a:pPr>
                      <a:r>
                        <a:rPr lang="ru-RU" sz="1050" dirty="0">
                          <a:solidFill>
                            <a:srgbClr val="000000"/>
                          </a:solidFill>
                          <a:latin typeface="Times New Roman"/>
                          <a:ea typeface="Times New Roman"/>
                          <a:cs typeface="Times New Roman"/>
                        </a:rPr>
                        <a:t>Код</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Наименование разделов, подразделов</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План по решению о бюджете первоначальный 2021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План по решению о бюджете уточненный 2021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Фактическое исполнение 2021</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 исполнения первоначального плана</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 исполнения уточненного плана</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Пояснения отклонений от плановых значений</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D41A"/>
                    </a:solidFill>
                  </a:tcPr>
                </a:tc>
              </a:tr>
              <a:tr h="184016">
                <a:tc>
                  <a:txBody>
                    <a:bodyPr/>
                    <a:lstStyle/>
                    <a:p>
                      <a:pPr algn="ctr">
                        <a:lnSpc>
                          <a:spcPct val="115000"/>
                        </a:lnSpc>
                        <a:spcAft>
                          <a:spcPts val="0"/>
                        </a:spcAft>
                      </a:pPr>
                      <a:r>
                        <a:rPr lang="ru-RU" sz="1050" b="1">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b="1">
                          <a:solidFill>
                            <a:srgbClr val="000000"/>
                          </a:solidFill>
                          <a:latin typeface="Times New Roman"/>
                          <a:ea typeface="Times New Roman"/>
                          <a:cs typeface="Times New Roman"/>
                        </a:rPr>
                        <a:t>РАСХОДЫ БЮДЖЕТА - ВСЕГО</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4360085,33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5427449,4</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4966009,78</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113,90%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91,50%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12">
                <a:tc>
                  <a:txBody>
                    <a:bodyPr/>
                    <a:lstStyle/>
                    <a:p>
                      <a:pPr algn="ctr">
                        <a:lnSpc>
                          <a:spcPct val="115000"/>
                        </a:lnSpc>
                        <a:spcAft>
                          <a:spcPts val="0"/>
                        </a:spcAft>
                      </a:pPr>
                      <a:r>
                        <a:rPr lang="ru-RU" sz="1050" b="1">
                          <a:solidFill>
                            <a:srgbClr val="000000"/>
                          </a:solidFill>
                          <a:latin typeface="Times New Roman"/>
                          <a:ea typeface="Times New Roman"/>
                          <a:cs typeface="Times New Roman"/>
                        </a:rPr>
                        <a:t>100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b="1">
                          <a:solidFill>
                            <a:srgbClr val="000000"/>
                          </a:solidFill>
                          <a:latin typeface="Times New Roman"/>
                          <a:ea typeface="Times New Roman"/>
                          <a:cs typeface="Times New Roman"/>
                        </a:rPr>
                        <a:t>Общегосударственные вопросы</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478681</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530883,19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505868,18</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105,68%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95,29%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268">
                <a:tc>
                  <a:txBody>
                    <a:bodyPr/>
                    <a:lstStyle/>
                    <a:p>
                      <a:pPr algn="ctr">
                        <a:lnSpc>
                          <a:spcPct val="115000"/>
                        </a:lnSpc>
                        <a:spcAft>
                          <a:spcPts val="0"/>
                        </a:spcAft>
                      </a:pPr>
                      <a:r>
                        <a:rPr lang="ru-RU" sz="1050">
                          <a:solidFill>
                            <a:srgbClr val="000000"/>
                          </a:solidFill>
                          <a:latin typeface="Times New Roman"/>
                          <a:ea typeface="Times New Roman"/>
                          <a:cs typeface="Times New Roman"/>
                        </a:rPr>
                        <a:t>102</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dirty="0">
                          <a:solidFill>
                            <a:srgbClr val="000000"/>
                          </a:solidFill>
                          <a:latin typeface="Times New Roman"/>
                          <a:ea typeface="Times New Roman"/>
                          <a:cs typeface="Times New Roman"/>
                        </a:rPr>
                        <a:t>Функционирование высшего должностного лица субъекта Российской Федерации и муниципального образования</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3119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3724,73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3704,01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118,76%</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99,44%</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latin typeface="Times New Roman"/>
                          <a:ea typeface="Times New Roman"/>
                          <a:cs typeface="Times New Roman"/>
                        </a:rPr>
                        <a:t>При уточнении бюджета увеличены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2248">
                <a:tc>
                  <a:txBody>
                    <a:bodyPr/>
                    <a:lstStyle/>
                    <a:p>
                      <a:pPr algn="ctr">
                        <a:lnSpc>
                          <a:spcPct val="115000"/>
                        </a:lnSpc>
                        <a:spcAft>
                          <a:spcPts val="0"/>
                        </a:spcAft>
                      </a:pPr>
                      <a:r>
                        <a:rPr lang="ru-RU" sz="1050">
                          <a:solidFill>
                            <a:srgbClr val="000000"/>
                          </a:solidFill>
                          <a:latin typeface="Times New Roman"/>
                          <a:ea typeface="Times New Roman"/>
                          <a:cs typeface="Times New Roman"/>
                        </a:rPr>
                        <a:t>103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Функционирование законодательных (представительных) органов государственной власти и представительных органов муниципальных образований</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2500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3321,8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3184,02</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127,36%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95,85%</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latin typeface="Times New Roman"/>
                          <a:ea typeface="Times New Roman"/>
                          <a:cs typeface="Times New Roman"/>
                        </a:rPr>
                        <a:t> </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7502">
                <a:tc>
                  <a:txBody>
                    <a:bodyPr/>
                    <a:lstStyle/>
                    <a:p>
                      <a:pPr algn="ctr">
                        <a:lnSpc>
                          <a:spcPct val="115000"/>
                        </a:lnSpc>
                        <a:spcAft>
                          <a:spcPts val="0"/>
                        </a:spcAft>
                      </a:pPr>
                      <a:r>
                        <a:rPr lang="ru-RU" sz="1050">
                          <a:solidFill>
                            <a:srgbClr val="000000"/>
                          </a:solidFill>
                          <a:latin typeface="Times New Roman"/>
                          <a:ea typeface="Times New Roman"/>
                          <a:cs typeface="Times New Roman"/>
                        </a:rPr>
                        <a:t>104</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215468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248644,13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239512,68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111,16%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96,33%</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dirty="0">
                          <a:latin typeface="Times New Roman"/>
                          <a:ea typeface="Times New Roman"/>
                          <a:cs typeface="Times New Roman"/>
                        </a:rPr>
                        <a:t>При уточнении бюджета увеличены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428595" y="1428735"/>
          <a:ext cx="8215370" cy="5226555"/>
        </p:xfrm>
        <a:graphic>
          <a:graphicData uri="http://schemas.openxmlformats.org/drawingml/2006/table">
            <a:tbl>
              <a:tblPr/>
              <a:tblGrid>
                <a:gridCol w="656762"/>
                <a:gridCol w="2206932"/>
                <a:gridCol w="870619"/>
                <a:gridCol w="829717"/>
                <a:gridCol w="754341"/>
                <a:gridCol w="891654"/>
                <a:gridCol w="804592"/>
                <a:gridCol w="1200753"/>
              </a:tblGrid>
              <a:tr h="1044381">
                <a:tc>
                  <a:txBody>
                    <a:bodyPr/>
                    <a:lstStyle/>
                    <a:p>
                      <a:pPr algn="ctr">
                        <a:lnSpc>
                          <a:spcPct val="115000"/>
                        </a:lnSpc>
                        <a:spcAft>
                          <a:spcPts val="0"/>
                        </a:spcAft>
                      </a:pPr>
                      <a:r>
                        <a:rPr lang="ru-RU" sz="1050" dirty="0">
                          <a:solidFill>
                            <a:srgbClr val="000000"/>
                          </a:solidFill>
                          <a:latin typeface="Times New Roman"/>
                          <a:ea typeface="Times New Roman"/>
                          <a:cs typeface="Times New Roman"/>
                        </a:rPr>
                        <a:t>106</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dirty="0">
                          <a:solidFill>
                            <a:srgbClr val="000000"/>
                          </a:solidFill>
                          <a:latin typeface="Times New Roman"/>
                          <a:ea typeface="Times New Roman"/>
                          <a:cs typeface="Times New Roman"/>
                        </a:rPr>
                        <a:t>Обеспечение деятельности финансовых, налоговых и таможенных органов и органов финансового (финансово-бюджетного) надзора</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32746</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34398,41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32384,01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98,89%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94,14%</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При уточнении бюджета увеличены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6660">
                <a:tc>
                  <a:txBody>
                    <a:bodyPr/>
                    <a:lstStyle/>
                    <a:p>
                      <a:pPr algn="ctr">
                        <a:lnSpc>
                          <a:spcPct val="115000"/>
                        </a:lnSpc>
                        <a:spcAft>
                          <a:spcPts val="0"/>
                        </a:spcAft>
                      </a:pPr>
                      <a:r>
                        <a:rPr lang="ru-RU" sz="1050">
                          <a:solidFill>
                            <a:srgbClr val="000000"/>
                          </a:solidFill>
                          <a:latin typeface="Times New Roman"/>
                          <a:ea typeface="Times New Roman"/>
                          <a:cs typeface="Times New Roman"/>
                        </a:rPr>
                        <a:t>107</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Обеспечение проведения выборов и референдумов</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 </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 </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 </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 </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232">
                <a:tc>
                  <a:txBody>
                    <a:bodyPr/>
                    <a:lstStyle/>
                    <a:p>
                      <a:pPr algn="ctr">
                        <a:lnSpc>
                          <a:spcPct val="115000"/>
                        </a:lnSpc>
                        <a:spcAft>
                          <a:spcPts val="0"/>
                        </a:spcAft>
                      </a:pPr>
                      <a:r>
                        <a:rPr lang="ru-RU" sz="1050">
                          <a:solidFill>
                            <a:srgbClr val="000000"/>
                          </a:solidFill>
                          <a:latin typeface="Times New Roman"/>
                          <a:ea typeface="Times New Roman"/>
                          <a:cs typeface="Times New Roman"/>
                        </a:rPr>
                        <a:t>111</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Резервные фонды</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3500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 </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 </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 </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381">
                <a:tc>
                  <a:txBody>
                    <a:bodyPr/>
                    <a:lstStyle/>
                    <a:p>
                      <a:pPr algn="ctr">
                        <a:lnSpc>
                          <a:spcPct val="115000"/>
                        </a:lnSpc>
                        <a:spcAft>
                          <a:spcPts val="0"/>
                        </a:spcAft>
                      </a:pPr>
                      <a:r>
                        <a:rPr lang="ru-RU" sz="1050" dirty="0">
                          <a:solidFill>
                            <a:srgbClr val="000000"/>
                          </a:solidFill>
                          <a:latin typeface="Times New Roman"/>
                          <a:ea typeface="Times New Roman"/>
                          <a:cs typeface="Times New Roman"/>
                        </a:rPr>
                        <a:t>113</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dirty="0">
                          <a:solidFill>
                            <a:srgbClr val="000000"/>
                          </a:solidFill>
                          <a:latin typeface="Times New Roman"/>
                          <a:ea typeface="Times New Roman"/>
                          <a:cs typeface="Times New Roman"/>
                        </a:rPr>
                        <a:t>Другие общегосударственные вопросы</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221348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240794,12</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227083,46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102,59%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94,31%</a:t>
                      </a:r>
                      <a:endParaRPr lang="ru-RU" sz="1050" dirty="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При уточнении бюджета увеличены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80">
                <a:tc>
                  <a:txBody>
                    <a:bodyPr/>
                    <a:lstStyle/>
                    <a:p>
                      <a:pPr algn="ctr">
                        <a:lnSpc>
                          <a:spcPct val="115000"/>
                        </a:lnSpc>
                        <a:spcAft>
                          <a:spcPts val="0"/>
                        </a:spcAft>
                      </a:pPr>
                      <a:r>
                        <a:rPr lang="ru-RU" sz="1050" b="1">
                          <a:solidFill>
                            <a:srgbClr val="000000"/>
                          </a:solidFill>
                          <a:latin typeface="Times New Roman"/>
                          <a:ea typeface="Times New Roman"/>
                          <a:cs typeface="Times New Roman"/>
                        </a:rPr>
                        <a:t>200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b="1">
                          <a:solidFill>
                            <a:srgbClr val="000000"/>
                          </a:solidFill>
                          <a:latin typeface="Times New Roman"/>
                          <a:ea typeface="Times New Roman"/>
                          <a:cs typeface="Times New Roman"/>
                        </a:rPr>
                        <a:t>Национальная оборона</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167</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283,63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109,99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65,86%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38,78%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 </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381">
                <a:tc>
                  <a:txBody>
                    <a:bodyPr/>
                    <a:lstStyle/>
                    <a:p>
                      <a:pPr algn="ctr">
                        <a:lnSpc>
                          <a:spcPct val="115000"/>
                        </a:lnSpc>
                        <a:spcAft>
                          <a:spcPts val="0"/>
                        </a:spcAft>
                      </a:pPr>
                      <a:r>
                        <a:rPr lang="ru-RU" sz="1050">
                          <a:solidFill>
                            <a:srgbClr val="000000"/>
                          </a:solidFill>
                          <a:latin typeface="Times New Roman"/>
                          <a:ea typeface="Times New Roman"/>
                          <a:cs typeface="Times New Roman"/>
                        </a:rPr>
                        <a:t>204</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Мобилизационная подготовка экономики</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167</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283,63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109,99</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65,86%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38,78%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При уточнении бюджета увеличены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97">
                <a:tc>
                  <a:txBody>
                    <a:bodyPr/>
                    <a:lstStyle/>
                    <a:p>
                      <a:pPr algn="ctr">
                        <a:lnSpc>
                          <a:spcPct val="115000"/>
                        </a:lnSpc>
                        <a:spcAft>
                          <a:spcPts val="0"/>
                        </a:spcAft>
                      </a:pPr>
                      <a:r>
                        <a:rPr lang="ru-RU" sz="1050" b="1">
                          <a:solidFill>
                            <a:srgbClr val="000000"/>
                          </a:solidFill>
                          <a:latin typeface="Times New Roman"/>
                          <a:ea typeface="Times New Roman"/>
                          <a:cs typeface="Times New Roman"/>
                        </a:rPr>
                        <a:t>300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b="1">
                          <a:solidFill>
                            <a:srgbClr val="000000"/>
                          </a:solidFill>
                          <a:latin typeface="Times New Roman"/>
                          <a:ea typeface="Times New Roman"/>
                          <a:cs typeface="Times New Roman"/>
                        </a:rPr>
                        <a:t>Национальная безопасность и правоохранительная деятельность</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38342</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45737,23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42936,11</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111,98%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93,88%</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 </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964">
                <a:tc>
                  <a:txBody>
                    <a:bodyPr/>
                    <a:lstStyle/>
                    <a:p>
                      <a:pPr algn="ctr">
                        <a:lnSpc>
                          <a:spcPct val="115000"/>
                        </a:lnSpc>
                        <a:spcAft>
                          <a:spcPts val="0"/>
                        </a:spcAft>
                      </a:pPr>
                      <a:r>
                        <a:rPr lang="ru-RU" sz="1050">
                          <a:solidFill>
                            <a:srgbClr val="000000"/>
                          </a:solidFill>
                          <a:latin typeface="Times New Roman"/>
                          <a:ea typeface="Times New Roman"/>
                          <a:cs typeface="Times New Roman"/>
                        </a:rPr>
                        <a:t>310</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a:solidFill>
                            <a:srgbClr val="000000"/>
                          </a:solidFill>
                          <a:latin typeface="Times New Roman"/>
                          <a:ea typeface="Times New Roman"/>
                          <a:cs typeface="Times New Roman"/>
                        </a:rPr>
                        <a:t>Защита населения и территории от чрезвычайных ситуаций природного и техногенного характера,пожарная безопасность</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BC65"/>
                    </a:solidFill>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28733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26420,52</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25379,23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88,33%</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96,06%</a:t>
                      </a:r>
                      <a:endParaRPr lang="ru-RU" sz="1050">
                        <a:latin typeface="Times New Roman"/>
                        <a:ea typeface="Times New Roman"/>
                        <a:cs typeface="Times New Roman"/>
                      </a:endParaRP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latin typeface="Times New Roman"/>
                          <a:ea typeface="Times New Roman"/>
                          <a:cs typeface="Times New Roman"/>
                        </a:rPr>
                        <a:t>При уточнении бюджета уточнены расходы в связи с заявленной потребностью</a:t>
                      </a:r>
                    </a:p>
                  </a:txBody>
                  <a:tcPr marL="46826" marR="468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285720" y="1500171"/>
          <a:ext cx="8501122" cy="4786348"/>
        </p:xfrm>
        <a:graphic>
          <a:graphicData uri="http://schemas.openxmlformats.org/drawingml/2006/table">
            <a:tbl>
              <a:tblPr/>
              <a:tblGrid>
                <a:gridCol w="400204"/>
                <a:gridCol w="2252766"/>
                <a:gridCol w="942417"/>
                <a:gridCol w="890778"/>
                <a:gridCol w="845594"/>
                <a:gridCol w="903688"/>
                <a:gridCol w="910143"/>
                <a:gridCol w="1355532"/>
              </a:tblGrid>
              <a:tr h="531816">
                <a:tc>
                  <a:txBody>
                    <a:bodyPr/>
                    <a:lstStyle/>
                    <a:p>
                      <a:pPr algn="ctr" fontAlgn="b"/>
                      <a:r>
                        <a:rPr lang="ru-RU" sz="1050" b="0" i="0" u="none" strike="noStrike" dirty="0">
                          <a:solidFill>
                            <a:srgbClr val="000000"/>
                          </a:solidFill>
                          <a:latin typeface="Times New Roman"/>
                        </a:rPr>
                        <a:t>314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Times New Roman"/>
                        </a:rPr>
                        <a:t>Другие вопросы в области национальной безопасности и правоохранительной деятельности</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dirty="0">
                          <a:solidFill>
                            <a:srgbClr val="000000"/>
                          </a:solidFill>
                          <a:latin typeface="Times New Roman"/>
                        </a:rPr>
                        <a:t>9609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19316,71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17556,88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182,71%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90,89%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177272">
                <a:tc>
                  <a:txBody>
                    <a:bodyPr/>
                    <a:lstStyle/>
                    <a:p>
                      <a:pPr algn="ctr" fontAlgn="b"/>
                      <a:r>
                        <a:rPr lang="ru-RU" sz="1050" b="1" i="0" u="none" strike="noStrike">
                          <a:solidFill>
                            <a:srgbClr val="000000"/>
                          </a:solidFill>
                          <a:latin typeface="Times New Roman"/>
                        </a:rPr>
                        <a:t>400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a:solidFill>
                            <a:srgbClr val="000000"/>
                          </a:solidFill>
                          <a:latin typeface="Times New Roman"/>
                        </a:rPr>
                        <a:t>Национальная экономика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397419,46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727935,07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664260,6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167,14%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91,25%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31816">
                <a:tc>
                  <a:txBody>
                    <a:bodyPr/>
                    <a:lstStyle/>
                    <a:p>
                      <a:pPr algn="ctr" fontAlgn="b"/>
                      <a:r>
                        <a:rPr lang="ru-RU" sz="1050" b="0" i="0" u="none" strike="noStrike">
                          <a:solidFill>
                            <a:srgbClr val="000000"/>
                          </a:solidFill>
                          <a:latin typeface="Times New Roman"/>
                        </a:rPr>
                        <a:t>405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Сельское хозяйство и рыболовство</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1976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4053,17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3403,77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172,26%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83,98%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04538">
                <a:tc>
                  <a:txBody>
                    <a:bodyPr/>
                    <a:lstStyle/>
                    <a:p>
                      <a:pPr algn="ctr" fontAlgn="b"/>
                      <a:r>
                        <a:rPr lang="ru-RU" sz="1050" b="0" i="0" u="none" strike="noStrike">
                          <a:solidFill>
                            <a:srgbClr val="000000"/>
                          </a:solidFill>
                          <a:latin typeface="Times New Roman"/>
                        </a:rPr>
                        <a:t>408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Транспорт</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144313,06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180125,65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158832,9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110,06%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88,18%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a:t>
                      </a:r>
                      <a:r>
                        <a:rPr lang="ru-RU" sz="800" b="0" i="0" u="none" strike="noStrike" dirty="0" err="1">
                          <a:solidFill>
                            <a:srgbClr val="000000"/>
                          </a:solidFill>
                          <a:latin typeface="Times New Roman"/>
                        </a:rPr>
                        <a:t>потребностью.Средства</a:t>
                      </a:r>
                      <a:r>
                        <a:rPr lang="ru-RU" sz="800" b="0" i="0" u="none" strike="noStrike" dirty="0">
                          <a:solidFill>
                            <a:srgbClr val="000000"/>
                          </a:solidFill>
                          <a:latin typeface="Times New Roman"/>
                        </a:rPr>
                        <a:t> на </a:t>
                      </a:r>
                      <a:r>
                        <a:rPr lang="ru-RU" sz="800" b="0" i="0" u="none" strike="noStrike" dirty="0" err="1">
                          <a:solidFill>
                            <a:srgbClr val="000000"/>
                          </a:solidFill>
                          <a:latin typeface="Times New Roman"/>
                        </a:rPr>
                        <a:t>софинансирование</a:t>
                      </a:r>
                      <a:r>
                        <a:rPr lang="ru-RU" sz="800" b="0" i="0" u="none" strike="noStrike" dirty="0">
                          <a:solidFill>
                            <a:srgbClr val="000000"/>
                          </a:solidFill>
                          <a:latin typeface="Times New Roman"/>
                        </a:rPr>
                        <a:t> расходов на организацию транспортного обслуживания населения по муниципальным маршрутам регулярных перевозок по регулируемым тарифам освоены не в полном объеме в результате неоплаты в полном объеме контракта  вследствие некачественного оказания услуг и также не прошла оплата акта выполненных работ за декабрь 2021 года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240906">
                <a:tc>
                  <a:txBody>
                    <a:bodyPr/>
                    <a:lstStyle/>
                    <a:p>
                      <a:pPr algn="ctr" fontAlgn="b"/>
                      <a:r>
                        <a:rPr lang="ru-RU" sz="1050" b="0" i="0" u="none" strike="noStrike">
                          <a:solidFill>
                            <a:srgbClr val="000000"/>
                          </a:solidFill>
                          <a:latin typeface="Times New Roman"/>
                        </a:rPr>
                        <a:t>409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Дорожное хозяйство (дорожные фонды)</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231660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482766,63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442019,16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190,81%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91,56%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 Средства ниже плана сложились в связи с наступлением неблагоприятных погодных условий подрядчик выполнил работы не в полном объеме.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285720" y="1571612"/>
          <a:ext cx="8501122" cy="4929221"/>
        </p:xfrm>
        <a:graphic>
          <a:graphicData uri="http://schemas.openxmlformats.org/drawingml/2006/table">
            <a:tbl>
              <a:tblPr/>
              <a:tblGrid>
                <a:gridCol w="400204"/>
                <a:gridCol w="2252766"/>
                <a:gridCol w="942417"/>
                <a:gridCol w="890778"/>
                <a:gridCol w="845594"/>
                <a:gridCol w="903688"/>
                <a:gridCol w="910143"/>
                <a:gridCol w="1355532"/>
              </a:tblGrid>
              <a:tr h="568756">
                <a:tc>
                  <a:txBody>
                    <a:bodyPr/>
                    <a:lstStyle/>
                    <a:p>
                      <a:pPr algn="ctr" fontAlgn="b"/>
                      <a:r>
                        <a:rPr lang="ru-RU" sz="1050" b="0" i="0" u="none" strike="noStrike" dirty="0">
                          <a:solidFill>
                            <a:srgbClr val="000000"/>
                          </a:solidFill>
                          <a:latin typeface="Times New Roman"/>
                        </a:rPr>
                        <a:t>410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Times New Roman"/>
                        </a:rPr>
                        <a:t>Связь и информатика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dirty="0">
                          <a:solidFill>
                            <a:srgbClr val="000000"/>
                          </a:solidFill>
                          <a:latin typeface="Times New Roman"/>
                        </a:rPr>
                        <a:t>17750,4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40665,93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40068,27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225,73%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98,53%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568756">
                <a:tc>
                  <a:txBody>
                    <a:bodyPr/>
                    <a:lstStyle/>
                    <a:p>
                      <a:pPr algn="ctr" fontAlgn="b"/>
                      <a:r>
                        <a:rPr lang="ru-RU" sz="1050" b="0" i="0" u="none" strike="noStrike">
                          <a:solidFill>
                            <a:srgbClr val="000000"/>
                          </a:solidFill>
                          <a:latin typeface="Times New Roman"/>
                        </a:rPr>
                        <a:t>412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Другие вопросы в области национальной экономики</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dirty="0">
                          <a:solidFill>
                            <a:srgbClr val="000000"/>
                          </a:solidFill>
                          <a:latin typeface="Times New Roman"/>
                        </a:rPr>
                        <a:t>1720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20323,69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19936,5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1159,10%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98,09%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9585">
                <a:tc>
                  <a:txBody>
                    <a:bodyPr/>
                    <a:lstStyle/>
                    <a:p>
                      <a:pPr algn="ctr" fontAlgn="b"/>
                      <a:r>
                        <a:rPr lang="ru-RU" sz="1050" b="1" i="0" u="none" strike="noStrike">
                          <a:solidFill>
                            <a:srgbClr val="000000"/>
                          </a:solidFill>
                          <a:latin typeface="Times New Roman"/>
                        </a:rPr>
                        <a:t>500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a:solidFill>
                            <a:srgbClr val="000000"/>
                          </a:solidFill>
                          <a:latin typeface="Times New Roman"/>
                        </a:rPr>
                        <a:t>Жилищно-коммунальное хозяйство</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600229,17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956358,78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674212,65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112,33%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70,50%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06270">
                <a:tc>
                  <a:txBody>
                    <a:bodyPr/>
                    <a:lstStyle/>
                    <a:p>
                      <a:pPr algn="ctr" fontAlgn="b"/>
                      <a:r>
                        <a:rPr lang="ru-RU" sz="1050" b="0" i="0" u="none" strike="noStrike">
                          <a:solidFill>
                            <a:srgbClr val="000000"/>
                          </a:solidFill>
                          <a:latin typeface="Times New Roman"/>
                        </a:rPr>
                        <a:t>501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Жилищное хозяйство</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dirty="0">
                          <a:solidFill>
                            <a:srgbClr val="000000"/>
                          </a:solidFill>
                          <a:latin typeface="Times New Roman"/>
                        </a:rPr>
                        <a:t>278567,64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421046,44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194124,88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69,69%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46,11%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 Средства освоены не в полном объеме по муниципальной программе «Переселение граждан из аварийного жилищного фонда» в результате того, что застройщик не выполнил в полном объеме обязательства по муниципальным контрактам.</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947927">
                <a:tc>
                  <a:txBody>
                    <a:bodyPr/>
                    <a:lstStyle/>
                    <a:p>
                      <a:pPr algn="ctr" fontAlgn="b"/>
                      <a:r>
                        <a:rPr lang="ru-RU" sz="1050" b="0" i="0" u="none" strike="noStrike">
                          <a:solidFill>
                            <a:srgbClr val="000000"/>
                          </a:solidFill>
                          <a:latin typeface="Times New Roman"/>
                        </a:rPr>
                        <a:t>502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Коммунальное хозяйство</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92677,53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143213,86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126178,73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136,15%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88,11%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скорректированы расходы в связи с заявленной потребностью.  Не освоены  денежные средства в связи с переносом финансирования работ на 2022 год</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947927">
                <a:tc>
                  <a:txBody>
                    <a:bodyPr/>
                    <a:lstStyle/>
                    <a:p>
                      <a:pPr algn="ctr" fontAlgn="b"/>
                      <a:r>
                        <a:rPr lang="ru-RU" sz="1050" b="0" i="0" u="none" strike="noStrike">
                          <a:solidFill>
                            <a:srgbClr val="000000"/>
                          </a:solidFill>
                          <a:latin typeface="Times New Roman"/>
                        </a:rPr>
                        <a:t>503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Благоустройство</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228984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392098,48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353909,04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154,56%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90,26%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 Расходы на благоустройство </a:t>
                      </a:r>
                      <a:r>
                        <a:rPr lang="ru-RU" sz="800" b="0" i="0" u="none" strike="noStrike" dirty="0" err="1">
                          <a:solidFill>
                            <a:srgbClr val="000000"/>
                          </a:solidFill>
                          <a:latin typeface="Times New Roman"/>
                        </a:rPr>
                        <a:t>недоосвоены</a:t>
                      </a:r>
                      <a:r>
                        <a:rPr lang="ru-RU" sz="800" b="0" i="0" u="none" strike="noStrike" dirty="0">
                          <a:solidFill>
                            <a:srgbClr val="000000"/>
                          </a:solidFill>
                          <a:latin typeface="Times New Roman"/>
                        </a:rPr>
                        <a:t>  в связи с отсутствием  документов  на оплату.</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500174"/>
          <a:ext cx="8501122" cy="5120905"/>
        </p:xfrm>
        <a:graphic>
          <a:graphicData uri="http://schemas.openxmlformats.org/drawingml/2006/table">
            <a:tbl>
              <a:tblPr/>
              <a:tblGrid>
                <a:gridCol w="400204"/>
                <a:gridCol w="2252766"/>
                <a:gridCol w="942417"/>
                <a:gridCol w="890778"/>
                <a:gridCol w="845594"/>
                <a:gridCol w="903688"/>
                <a:gridCol w="910143"/>
                <a:gridCol w="1355532"/>
              </a:tblGrid>
              <a:tr h="187855">
                <a:tc>
                  <a:txBody>
                    <a:bodyPr/>
                    <a:lstStyle/>
                    <a:p>
                      <a:pPr algn="ctr" fontAlgn="b"/>
                      <a:r>
                        <a:rPr lang="ru-RU" sz="1050" b="1" i="0" u="none" strike="noStrike" dirty="0">
                          <a:solidFill>
                            <a:srgbClr val="000000"/>
                          </a:solidFill>
                          <a:latin typeface="Times New Roman"/>
                        </a:rPr>
                        <a:t>600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dirty="0">
                          <a:solidFill>
                            <a:srgbClr val="000000"/>
                          </a:solidFill>
                          <a:latin typeface="Times New Roman"/>
                        </a:rPr>
                        <a:t>Охрана окружающей среды</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108304,33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811656,03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812224,35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749,95%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100,07%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602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Times New Roman"/>
                        </a:rPr>
                        <a:t>Сбор, удаление отходов и очистка сточных вод</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dirty="0">
                          <a:solidFill>
                            <a:srgbClr val="000000"/>
                          </a:solidFill>
                          <a:latin typeface="Times New Roman"/>
                        </a:rPr>
                        <a:t>91777,33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433259,07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433157,43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471,97%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99,98%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latin typeface="Times New Roman"/>
                        </a:rPr>
                        <a:t>При уточнении бюджета расходы </a:t>
                      </a:r>
                      <a:r>
                        <a:rPr lang="ru-RU" sz="800" b="0" i="0" u="none" strike="noStrike" dirty="0" err="1">
                          <a:latin typeface="Times New Roman"/>
                        </a:rPr>
                        <a:t>былиуточнены</a:t>
                      </a:r>
                      <a:r>
                        <a:rPr lang="ru-RU" sz="800" b="0" i="0" u="none" strike="noStrike" dirty="0">
                          <a:latin typeface="Times New Roman"/>
                        </a:rPr>
                        <a:t> в связи  с  выделением  субсидии из областного бюджета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5711">
                <a:tc>
                  <a:txBody>
                    <a:bodyPr/>
                    <a:lstStyle/>
                    <a:p>
                      <a:pPr algn="ctr" fontAlgn="b"/>
                      <a:r>
                        <a:rPr lang="ru-RU" sz="1050" b="0" i="0" u="none" strike="noStrike">
                          <a:solidFill>
                            <a:srgbClr val="000000"/>
                          </a:solidFill>
                          <a:latin typeface="Times New Roman"/>
                        </a:rPr>
                        <a:t>603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Охрана объектов растительного и животного мира и среды их обитания</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605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Другие вопросы в области охраны окружающей среды</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16527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378396,96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379066,92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2293,62%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100,18%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7855">
                <a:tc>
                  <a:txBody>
                    <a:bodyPr/>
                    <a:lstStyle/>
                    <a:p>
                      <a:pPr algn="ctr" fontAlgn="b"/>
                      <a:r>
                        <a:rPr lang="ru-RU" sz="1050" b="1" i="0" u="none" strike="noStrike">
                          <a:solidFill>
                            <a:srgbClr val="000000"/>
                          </a:solidFill>
                          <a:latin typeface="Times New Roman"/>
                        </a:rPr>
                        <a:t>700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a:solidFill>
                            <a:srgbClr val="000000"/>
                          </a:solidFill>
                          <a:latin typeface="Times New Roman"/>
                        </a:rPr>
                        <a:t>Образование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2220106,47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1790133,37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1740483,57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78,40%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97,23%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701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Дошкольное образование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622975,44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594403,52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584302,56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93,79%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98,30%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939277">
                <a:tc>
                  <a:txBody>
                    <a:bodyPr/>
                    <a:lstStyle/>
                    <a:p>
                      <a:pPr algn="ctr" fontAlgn="b"/>
                      <a:r>
                        <a:rPr lang="ru-RU" sz="1050" b="0" i="0" u="none" strike="noStrike">
                          <a:solidFill>
                            <a:srgbClr val="000000"/>
                          </a:solidFill>
                          <a:latin typeface="Times New Roman"/>
                        </a:rPr>
                        <a:t>702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Общее образование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1420976,47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998275,76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965781,3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67,97%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96,74%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 Средства освоены в соответствии с заявленной потребностью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703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Дополнительное образование детей</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109361,06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121491,82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117326,7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107,28%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96,57%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707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Молодежная политика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36667,5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41718,19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40145,87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109,49%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96,23%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63566">
                <a:tc>
                  <a:txBody>
                    <a:bodyPr/>
                    <a:lstStyle/>
                    <a:p>
                      <a:pPr algn="ctr" fontAlgn="b"/>
                      <a:r>
                        <a:rPr lang="ru-RU" sz="1050" b="0" i="0" u="none" strike="noStrike">
                          <a:solidFill>
                            <a:srgbClr val="000000"/>
                          </a:solidFill>
                          <a:latin typeface="Times New Roman"/>
                        </a:rPr>
                        <a:t>709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Другие вопросы в области образования</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50" b="0" i="0" u="none" strike="noStrike">
                          <a:solidFill>
                            <a:srgbClr val="000000"/>
                          </a:solidFill>
                          <a:latin typeface="Times New Roman"/>
                        </a:rPr>
                        <a:t>30126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34244,08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32927,14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109,30%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96,15%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214282" y="1500171"/>
          <a:ext cx="8572560" cy="5214665"/>
        </p:xfrm>
        <a:graphic>
          <a:graphicData uri="http://schemas.openxmlformats.org/drawingml/2006/table">
            <a:tbl>
              <a:tblPr/>
              <a:tblGrid>
                <a:gridCol w="403567"/>
                <a:gridCol w="2271696"/>
                <a:gridCol w="950337"/>
                <a:gridCol w="898264"/>
                <a:gridCol w="852700"/>
                <a:gridCol w="911282"/>
                <a:gridCol w="917791"/>
                <a:gridCol w="1366923"/>
              </a:tblGrid>
              <a:tr h="585242">
                <a:tc>
                  <a:txBody>
                    <a:bodyPr/>
                    <a:lstStyle/>
                    <a:p>
                      <a:pPr algn="ctr" fontAlgn="b"/>
                      <a:r>
                        <a:rPr lang="ru-RU" sz="1000" b="1" i="0" u="none" strike="noStrike" dirty="0">
                          <a:solidFill>
                            <a:srgbClr val="000000"/>
                          </a:solidFill>
                          <a:latin typeface="Times New Roman"/>
                        </a:rPr>
                        <a:t>800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00" b="1" i="0" u="none" strike="noStrike" dirty="0">
                          <a:solidFill>
                            <a:srgbClr val="000000"/>
                          </a:solidFill>
                          <a:latin typeface="Times New Roman"/>
                        </a:rPr>
                        <a:t>Культура, кинематография</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242525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252775,87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240092,74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94,98%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486331">
                <a:tc>
                  <a:txBody>
                    <a:bodyPr/>
                    <a:lstStyle/>
                    <a:p>
                      <a:pPr algn="ctr" fontAlgn="b"/>
                      <a:r>
                        <a:rPr lang="ru-RU" sz="1000" b="0" i="0" u="none" strike="noStrike">
                          <a:solidFill>
                            <a:srgbClr val="000000"/>
                          </a:solidFill>
                          <a:latin typeface="Times New Roman"/>
                        </a:rPr>
                        <a:t>801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dirty="0">
                          <a:solidFill>
                            <a:srgbClr val="000000"/>
                          </a:solidFill>
                          <a:latin typeface="Times New Roman"/>
                        </a:rPr>
                        <a:t>Культура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dirty="0">
                          <a:solidFill>
                            <a:srgbClr val="000000"/>
                          </a:solidFill>
                          <a:latin typeface="Times New Roman"/>
                        </a:rPr>
                        <a:t>242525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252775,87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240092,74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94,98%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1" i="0" u="none" strike="noStrike">
                          <a:solidFill>
                            <a:srgbClr val="000000"/>
                          </a:solidFill>
                          <a:latin typeface="Times New Roman"/>
                        </a:rPr>
                        <a:t>900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1" i="0" u="none" strike="noStrike">
                          <a:solidFill>
                            <a:srgbClr val="000000"/>
                          </a:solidFill>
                          <a:latin typeface="Times New Roman"/>
                        </a:rPr>
                        <a:t>Здравоохранение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500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614,61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611,61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122,32%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99,51%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0" i="0" u="none" strike="noStrike">
                          <a:solidFill>
                            <a:srgbClr val="000000"/>
                          </a:solidFill>
                          <a:latin typeface="Times New Roman"/>
                        </a:rPr>
                        <a:t>909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Другие вопросы в области здравоохранения</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500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614,61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611,61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122,32%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99,51%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1" i="0" u="none" strike="noStrike">
                          <a:solidFill>
                            <a:srgbClr val="000000"/>
                          </a:solidFill>
                          <a:latin typeface="Times New Roman"/>
                        </a:rPr>
                        <a:t>1000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1" i="0" u="none" strike="noStrike">
                          <a:solidFill>
                            <a:srgbClr val="000000"/>
                          </a:solidFill>
                          <a:latin typeface="Times New Roman"/>
                        </a:rPr>
                        <a:t>Социальная политика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121155,9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126381,68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120492,52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99,45%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95,34%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85242">
                <a:tc>
                  <a:txBody>
                    <a:bodyPr/>
                    <a:lstStyle/>
                    <a:p>
                      <a:pPr algn="ctr" fontAlgn="b"/>
                      <a:r>
                        <a:rPr lang="ru-RU" sz="1000" b="0" i="0" u="none" strike="noStrike">
                          <a:solidFill>
                            <a:srgbClr val="000000"/>
                          </a:solidFill>
                          <a:latin typeface="Times New Roman"/>
                        </a:rPr>
                        <a:t>1001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dirty="0">
                          <a:solidFill>
                            <a:srgbClr val="000000"/>
                          </a:solidFill>
                          <a:latin typeface="Times New Roman"/>
                        </a:rPr>
                        <a:t>Пенсионное обеспечение</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14998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18290,28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18190,38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121,29%</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99,45%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увеличены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85242">
                <a:tc>
                  <a:txBody>
                    <a:bodyPr/>
                    <a:lstStyle/>
                    <a:p>
                      <a:pPr algn="ctr" fontAlgn="b"/>
                      <a:r>
                        <a:rPr lang="ru-RU" sz="1000" b="0" i="0" u="none" strike="noStrike">
                          <a:solidFill>
                            <a:srgbClr val="000000"/>
                          </a:solidFill>
                          <a:latin typeface="Times New Roman"/>
                        </a:rPr>
                        <a:t>1003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Социальное обеспечение населения</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48552,5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49555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46146,38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95,04%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93,12%</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89231">
                <a:tc>
                  <a:txBody>
                    <a:bodyPr/>
                    <a:lstStyle/>
                    <a:p>
                      <a:pPr algn="ctr" fontAlgn="b"/>
                      <a:r>
                        <a:rPr lang="ru-RU" sz="1000" b="0" i="0" u="none" strike="noStrike">
                          <a:solidFill>
                            <a:srgbClr val="000000"/>
                          </a:solidFill>
                          <a:latin typeface="Times New Roman"/>
                        </a:rPr>
                        <a:t>1004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Охрана семьи и детства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57605,4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58536,4</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56155,76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97,48%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95,93%</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0" i="0" u="none" strike="noStrike">
                          <a:solidFill>
                            <a:srgbClr val="000000"/>
                          </a:solidFill>
                          <a:latin typeface="Times New Roman"/>
                        </a:rPr>
                        <a:t>1006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Другие вопросы в области социальной политики</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1" i="0" u="none" strike="noStrike">
                          <a:solidFill>
                            <a:srgbClr val="000000"/>
                          </a:solidFill>
                          <a:latin typeface="Times New Roman"/>
                        </a:rPr>
                        <a:t>1100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1" i="0" u="none" strike="noStrike">
                          <a:solidFill>
                            <a:srgbClr val="000000"/>
                          </a:solidFill>
                          <a:latin typeface="Times New Roman"/>
                        </a:rPr>
                        <a:t>Физическая культура и спорт</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134550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179340,78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160263,18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119,11%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89,36%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85242">
                <a:tc>
                  <a:txBody>
                    <a:bodyPr/>
                    <a:lstStyle/>
                    <a:p>
                      <a:pPr algn="ctr" fontAlgn="b"/>
                      <a:r>
                        <a:rPr lang="ru-RU" sz="1000" b="0" i="0" u="none" strike="noStrike">
                          <a:solidFill>
                            <a:srgbClr val="000000"/>
                          </a:solidFill>
                          <a:latin typeface="Times New Roman"/>
                        </a:rPr>
                        <a:t>1101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Физическая культура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134550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179340,78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160263,18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119,11%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89,36%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При уточнении бюджета уточнены расходы в связи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5081">
                <a:tc>
                  <a:txBody>
                    <a:bodyPr/>
                    <a:lstStyle/>
                    <a:p>
                      <a:pPr algn="ctr" fontAlgn="b"/>
                      <a:r>
                        <a:rPr lang="ru-RU" sz="1000" b="1" i="0" u="none" strike="noStrike">
                          <a:solidFill>
                            <a:srgbClr val="000000"/>
                          </a:solidFill>
                          <a:latin typeface="Times New Roman"/>
                        </a:rPr>
                        <a:t>1300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1" i="0" u="none" strike="noStrike">
                          <a:solidFill>
                            <a:srgbClr val="000000"/>
                          </a:solidFill>
                          <a:latin typeface="Times New Roman"/>
                        </a:rPr>
                        <a:t>Обслуживание государственного и муниципального долга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18105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5349,16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4454,28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24,60%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83,27%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 </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0161">
                <a:tc>
                  <a:txBody>
                    <a:bodyPr/>
                    <a:lstStyle/>
                    <a:p>
                      <a:pPr algn="ctr" fontAlgn="b"/>
                      <a:r>
                        <a:rPr lang="ru-RU" sz="1000" b="0" i="0" u="none" strike="noStrike">
                          <a:solidFill>
                            <a:srgbClr val="000000"/>
                          </a:solidFill>
                          <a:latin typeface="Times New Roman"/>
                        </a:rPr>
                        <a:t>1301</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00" b="0" i="0" u="none" strike="noStrike">
                          <a:solidFill>
                            <a:srgbClr val="000000"/>
                          </a:solidFill>
                          <a:latin typeface="Times New Roman"/>
                        </a:rPr>
                        <a:t>Обслуживание государственного внутреннего и муниципального долга</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77BC65"/>
                    </a:solidFill>
                  </a:tcPr>
                </a:tc>
                <a:tc>
                  <a:txBody>
                    <a:bodyPr/>
                    <a:lstStyle/>
                    <a:p>
                      <a:pPr algn="ctr" fontAlgn="b"/>
                      <a:r>
                        <a:rPr lang="ru-RU" sz="1000" b="0" i="0" u="none" strike="noStrike">
                          <a:solidFill>
                            <a:srgbClr val="000000"/>
                          </a:solidFill>
                          <a:latin typeface="Times New Roman"/>
                        </a:rPr>
                        <a:t>18105</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5349,16</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4454,28</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a:solidFill>
                            <a:srgbClr val="000000"/>
                          </a:solidFill>
                          <a:latin typeface="Times New Roman"/>
                        </a:rPr>
                        <a:t>24,60%</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00" b="0" i="0" u="none" strike="noStrike" dirty="0">
                          <a:solidFill>
                            <a:srgbClr val="000000"/>
                          </a:solidFill>
                          <a:latin typeface="Times New Roman"/>
                        </a:rPr>
                        <a:t>83,27%</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800" b="0" i="0" u="none" strike="noStrike" dirty="0">
                          <a:solidFill>
                            <a:srgbClr val="000000"/>
                          </a:solidFill>
                          <a:latin typeface="Times New Roman"/>
                        </a:rPr>
                        <a:t>Средства освоены в соответствии с заявленной потребностью</a:t>
                      </a:r>
                    </a:p>
                  </a:txBody>
                  <a:tcPr marL="2777" marR="2777" marT="2777"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1" y="1710062"/>
          <a:ext cx="8572558" cy="4647896"/>
        </p:xfrm>
        <a:graphic>
          <a:graphicData uri="http://schemas.openxmlformats.org/drawingml/2006/table">
            <a:tbl>
              <a:tblPr/>
              <a:tblGrid>
                <a:gridCol w="3414518"/>
                <a:gridCol w="1262645"/>
                <a:gridCol w="1262645"/>
                <a:gridCol w="1316375"/>
                <a:gridCol w="1316375"/>
              </a:tblGrid>
              <a:tr h="1273113">
                <a:tc gridSpan="5">
                  <a:txBody>
                    <a:bodyPr/>
                    <a:lstStyle/>
                    <a:p>
                      <a:pPr algn="ctr" fontAlgn="ctr"/>
                      <a:r>
                        <a:rPr lang="ru-RU" sz="1400" b="1" i="0" u="none" strike="noStrike" dirty="0">
                          <a:solidFill>
                            <a:srgbClr val="002060"/>
                          </a:solidFill>
                          <a:latin typeface="Constantia"/>
                        </a:rPr>
                        <a:t>Информация о расходах бюджета Городского округа Шатура с учетом интересов целевых групп пользователей (физические и юридические лица), на которые направлены мероприятия муниципальных программ</a:t>
                      </a:r>
                    </a:p>
                  </a:txBody>
                  <a:tcPr marL="5742" marR="5742" marT="5742"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0191">
                <a:tc rowSpan="2">
                  <a:txBody>
                    <a:bodyPr/>
                    <a:lstStyle/>
                    <a:p>
                      <a:pPr algn="ctr" fontAlgn="ctr"/>
                      <a:r>
                        <a:rPr lang="ru-RU" sz="1050" b="1" i="0" u="none" strike="noStrike" dirty="0">
                          <a:latin typeface="Times New Roman"/>
                        </a:rPr>
                        <a:t>Наименование мероприятий</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ru-RU" sz="1050" b="1" i="0" u="none" strike="noStrike" dirty="0">
                          <a:latin typeface="Times New Roman"/>
                        </a:rPr>
                        <a:t>План на 2021 год</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gridSpan="2">
                  <a:txBody>
                    <a:bodyPr/>
                    <a:lstStyle/>
                    <a:p>
                      <a:pPr algn="ctr" fontAlgn="ctr"/>
                      <a:r>
                        <a:rPr lang="ru-RU" sz="1050" b="1" i="0" u="none" strike="noStrike">
                          <a:solidFill>
                            <a:srgbClr val="000000"/>
                          </a:solidFill>
                          <a:latin typeface="Times New Roman"/>
                        </a:rPr>
                        <a:t>Факт за   2021 год</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r>
              <a:tr h="512350">
                <a:tc vMerge="1">
                  <a:txBody>
                    <a:bodyPr/>
                    <a:lstStyle/>
                    <a:p>
                      <a:endParaRPr lang="ru-RU"/>
                    </a:p>
                  </a:txBody>
                  <a:tcPr/>
                </a:tc>
                <a:tc>
                  <a:txBody>
                    <a:bodyPr/>
                    <a:lstStyle/>
                    <a:p>
                      <a:pPr algn="just" fontAlgn="b"/>
                      <a:r>
                        <a:rPr lang="ru-RU" sz="1050" b="1" i="0" u="none" strike="noStrike">
                          <a:latin typeface="Times New Roman"/>
                        </a:rPr>
                        <a:t>Численность, чел.</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b"/>
                      <a:r>
                        <a:rPr lang="ru-RU" sz="1050" b="1" i="0" u="none" strike="noStrike" dirty="0">
                          <a:latin typeface="Times New Roman"/>
                        </a:rPr>
                        <a:t>Объем расходов, тыс. руб.</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dirty="0">
                          <a:latin typeface="Times New Roman"/>
                        </a:rPr>
                        <a:t>Численность, чел.</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b"/>
                      <a:r>
                        <a:rPr lang="ru-RU" sz="1050" b="1" i="0" u="none" strike="noStrike">
                          <a:latin typeface="Times New Roman"/>
                        </a:rPr>
                        <a:t>Объем расходов, тыс. руб.</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72595">
                <a:tc gridSpan="5">
                  <a:txBody>
                    <a:bodyPr/>
                    <a:lstStyle/>
                    <a:p>
                      <a:pPr algn="ctr" fontAlgn="ctr"/>
                      <a:r>
                        <a:rPr lang="ru-RU" sz="1050" b="1" i="0" u="none" strike="noStrike" dirty="0">
                          <a:latin typeface="Times New Roman"/>
                        </a:rPr>
                        <a:t>Муниципальная программа" Образование"</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74241">
                <a:tc gridSpan="5">
                  <a:txBody>
                    <a:bodyPr/>
                    <a:lstStyle/>
                    <a:p>
                      <a:pPr algn="ctr" fontAlgn="ctr"/>
                      <a:r>
                        <a:rPr lang="ru-RU" sz="1050" b="1" i="0" u="none" strike="noStrike" dirty="0">
                          <a:latin typeface="Times New Roman"/>
                        </a:rPr>
                        <a:t>  НПА: Постановление администрации Городского округа Шатура Московской </a:t>
                      </a:r>
                      <a:r>
                        <a:rPr lang="ru-RU" sz="1050" b="1" i="0" u="none" strike="noStrike" dirty="0" smtClean="0">
                          <a:latin typeface="Times New Roman"/>
                        </a:rPr>
                        <a:t>области  </a:t>
                      </a:r>
                      <a:r>
                        <a:rPr lang="ru-RU" sz="1050" b="1" i="0" u="none" strike="noStrike" dirty="0">
                          <a:latin typeface="Times New Roman"/>
                        </a:rPr>
                        <a:t>от 17.12.2020 №83 « Об организации питания обучающихся в муниципальных общеобразовательных учреждениях Городского округа Шатура Московской области»</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62703">
                <a:tc>
                  <a:txBody>
                    <a:bodyPr/>
                    <a:lstStyle/>
                    <a:p>
                      <a:pPr algn="ctr" fontAlgn="ctr"/>
                      <a:r>
                        <a:rPr lang="ru-RU" sz="1050" b="1" i="0" u="none" strike="noStrike">
                          <a:latin typeface="Times New Roman"/>
                        </a:rPr>
                        <a:t>Частичная компенсация стоимости питания отдельным категориям обучающихся в муниципальных общеобразовательных учреждениях в Московской области</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5030</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25429</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4842</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24776,37</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762703">
                <a:tc>
                  <a:txBody>
                    <a:bodyPr/>
                    <a:lstStyle/>
                    <a:p>
                      <a:pPr algn="ctr" fontAlgn="ctr"/>
                      <a:r>
                        <a:rPr lang="ru-RU" sz="1050" b="1" i="0" u="none" strike="noStrike">
                          <a:latin typeface="Times New Roman"/>
                        </a:rPr>
                        <a:t>организация бесплатного горячего питания обучающихся,получающих начальное общее образование в государственных и и муниципальных образовательных организациях </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3351</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36989,5</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3351</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27616,72</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Заголовок 8"/>
          <p:cNvSpPr>
            <a:spLocks noGrp="1"/>
          </p:cNvSpPr>
          <p:nvPr>
            <p:ph type="ctrTitle"/>
          </p:nvPr>
        </p:nvSpPr>
        <p:spPr>
          <a:xfrm>
            <a:off x="642910" y="1214422"/>
            <a:ext cx="7772400" cy="707886"/>
          </a:xfrm>
          <a:prstGeom prst="rect">
            <a:avLst/>
          </a:prstGeom>
        </p:spPr>
        <p:txBody>
          <a:bodyPr wrap="square">
            <a:spAutoFit/>
          </a:bodyPr>
          <a:lstStyle/>
          <a:p>
            <a:pPr algn="ctr"/>
            <a:r>
              <a:rPr lang="ru-RU" sz="2000" b="1" dirty="0">
                <a:solidFill>
                  <a:schemeClr val="accent5">
                    <a:lumMod val="75000"/>
                  </a:schemeClr>
                </a:solidFill>
              </a:rPr>
              <a:t>Основные понятия, </a:t>
            </a:r>
            <a:endParaRPr lang="ru-RU" sz="2000" dirty="0">
              <a:solidFill>
                <a:schemeClr val="accent5">
                  <a:lumMod val="75000"/>
                </a:schemeClr>
              </a:solidFill>
            </a:endParaRPr>
          </a:p>
          <a:p>
            <a:pPr algn="ctr"/>
            <a:r>
              <a:rPr lang="ru-RU" sz="2000" b="1" dirty="0">
                <a:solidFill>
                  <a:schemeClr val="accent5">
                    <a:lumMod val="75000"/>
                  </a:schemeClr>
                </a:solidFill>
              </a:rPr>
              <a:t>используемые в бюджетном процессе</a:t>
            </a:r>
            <a:endParaRPr lang="ru-RU" sz="2000" dirty="0">
              <a:solidFill>
                <a:schemeClr val="accent5">
                  <a:lumMod val="75000"/>
                </a:schemeClr>
              </a:solidFill>
            </a:endParaRPr>
          </a:p>
        </p:txBody>
      </p:sp>
      <p:graphicFrame>
        <p:nvGraphicFramePr>
          <p:cNvPr id="12" name="Таблица 11"/>
          <p:cNvGraphicFramePr>
            <a:graphicFrameLocks noGrp="1"/>
          </p:cNvGraphicFramePr>
          <p:nvPr/>
        </p:nvGraphicFramePr>
        <p:xfrm>
          <a:off x="214282" y="2214555"/>
          <a:ext cx="8786874" cy="4148710"/>
        </p:xfrm>
        <a:graphic>
          <a:graphicData uri="http://schemas.openxmlformats.org/drawingml/2006/table">
            <a:tbl>
              <a:tblPr/>
              <a:tblGrid>
                <a:gridCol w="2760868"/>
                <a:gridCol w="6026006"/>
              </a:tblGrid>
              <a:tr h="525504">
                <a:tc>
                  <a:txBody>
                    <a:bodyPr/>
                    <a:lstStyle/>
                    <a:p>
                      <a:pPr algn="ctr">
                        <a:spcAft>
                          <a:spcPts val="0"/>
                        </a:spcAft>
                      </a:pPr>
                      <a:r>
                        <a:rPr lang="ru-RU" sz="1100" b="1" dirty="0">
                          <a:solidFill>
                            <a:srgbClr val="000000"/>
                          </a:solidFill>
                          <a:latin typeface="Times New Roman"/>
                          <a:ea typeface="Times New Roman"/>
                          <a:cs typeface="Times New Roman"/>
                        </a:rPr>
                        <a:t>Бюджет</a:t>
                      </a:r>
                      <a:endParaRPr lang="ru-RU" sz="800" dirty="0">
                        <a:latin typeface="Times New Roman"/>
                        <a:ea typeface="Times New Roman"/>
                        <a:cs typeface="Times New Roman"/>
                      </a:endParaRPr>
                    </a:p>
                  </a:txBody>
                  <a:tcPr marL="47229" marR="47229" marT="0" marB="0" anchor="ctr">
                    <a:lnL>
                      <a:noFill/>
                    </a:lnL>
                    <a:lnR>
                      <a:noFill/>
                    </a:lnR>
                    <a:lnT>
                      <a:noFill/>
                    </a:lnT>
                    <a:lnB>
                      <a:noFill/>
                    </a:lnB>
                    <a:solidFill>
                      <a:srgbClr val="DBEEF3"/>
                    </a:solidFill>
                  </a:tcPr>
                </a:tc>
                <a:tc>
                  <a:txBody>
                    <a:bodyPr/>
                    <a:lstStyle/>
                    <a:p>
                      <a:pPr algn="ctr">
                        <a:spcAft>
                          <a:spcPts val="0"/>
                        </a:spcAft>
                      </a:pPr>
                      <a:endParaRPr lang="ru-RU" sz="1100" b="1" dirty="0" smtClean="0">
                        <a:solidFill>
                          <a:srgbClr val="000000"/>
                        </a:solidFill>
                        <a:latin typeface="Times New Roman"/>
                        <a:ea typeface="Times New Roman"/>
                        <a:cs typeface="Times New Roman"/>
                      </a:endParaRPr>
                    </a:p>
                    <a:p>
                      <a:pPr algn="ctr">
                        <a:spcAft>
                          <a:spcPts val="0"/>
                        </a:spcAft>
                      </a:pPr>
                      <a:r>
                        <a:rPr lang="ru-RU" sz="1100" b="1" dirty="0" smtClean="0">
                          <a:solidFill>
                            <a:srgbClr val="000000"/>
                          </a:solidFill>
                          <a:latin typeface="Times New Roman"/>
                          <a:ea typeface="Times New Roman"/>
                          <a:cs typeface="Times New Roman"/>
                        </a:rPr>
                        <a:t> </a:t>
                      </a:r>
                      <a:r>
                        <a:rPr lang="ru-RU" sz="1100" b="1" dirty="0">
                          <a:solidFill>
                            <a:srgbClr val="000000"/>
                          </a:solidFill>
                          <a:latin typeface="Times New Roman"/>
                          <a:ea typeface="Times New Roman"/>
                          <a:cs typeface="Times New Roman"/>
                        </a:rPr>
                        <a:t>план доходов и расходов, устанавливаемый на определенный период времени</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DBEEF3"/>
                    </a:solidFill>
                  </a:tcPr>
                </a:tc>
              </a:tr>
              <a:tr h="165948">
                <a:tc>
                  <a:txBody>
                    <a:bodyPr/>
                    <a:lstStyle/>
                    <a:p>
                      <a:pPr>
                        <a:spcAft>
                          <a:spcPts val="0"/>
                        </a:spcAft>
                      </a:pPr>
                      <a:endParaRPr lang="ru-RU" sz="80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525504">
                <a:tc>
                  <a:txBody>
                    <a:bodyPr/>
                    <a:lstStyle/>
                    <a:p>
                      <a:pPr algn="ctr">
                        <a:spcAft>
                          <a:spcPts val="0"/>
                        </a:spcAft>
                      </a:pPr>
                      <a:r>
                        <a:rPr lang="ru-RU" sz="1100" b="1">
                          <a:solidFill>
                            <a:srgbClr val="000000"/>
                          </a:solidFill>
                          <a:latin typeface="Times New Roman"/>
                          <a:ea typeface="Times New Roman"/>
                          <a:cs typeface="Times New Roman"/>
                        </a:rPr>
                        <a:t>Доходы бюджета</a:t>
                      </a:r>
                      <a:endParaRPr lang="ru-RU" sz="800">
                        <a:latin typeface="Times New Roman"/>
                        <a:ea typeface="Times New Roman"/>
                        <a:cs typeface="Times New Roman"/>
                      </a:endParaRPr>
                    </a:p>
                  </a:txBody>
                  <a:tcPr marL="47229" marR="47229" marT="0" marB="0" anchor="ctr">
                    <a:lnL>
                      <a:noFill/>
                    </a:lnL>
                    <a:lnR>
                      <a:noFill/>
                    </a:lnR>
                    <a:lnT>
                      <a:noFill/>
                    </a:lnT>
                    <a:lnB>
                      <a:noFill/>
                    </a:lnB>
                    <a:solidFill>
                      <a:srgbClr val="FDE9D9"/>
                    </a:solidFill>
                  </a:tcPr>
                </a:tc>
                <a:tc>
                  <a:txBody>
                    <a:bodyPr/>
                    <a:lstStyle/>
                    <a:p>
                      <a:pPr algn="ctr">
                        <a:spcAft>
                          <a:spcPts val="0"/>
                        </a:spcAft>
                      </a:pPr>
                      <a:endParaRPr lang="ru-RU" sz="1100" b="1" dirty="0" smtClean="0">
                        <a:solidFill>
                          <a:srgbClr val="000000"/>
                        </a:solidFill>
                        <a:latin typeface="Times New Roman"/>
                        <a:ea typeface="Times New Roman"/>
                        <a:cs typeface="Times New Roman"/>
                      </a:endParaRPr>
                    </a:p>
                    <a:p>
                      <a:pPr algn="ctr">
                        <a:spcAft>
                          <a:spcPts val="0"/>
                        </a:spcAft>
                      </a:pPr>
                      <a:r>
                        <a:rPr lang="ru-RU" sz="1100" b="1" dirty="0" smtClean="0">
                          <a:solidFill>
                            <a:srgbClr val="000000"/>
                          </a:solidFill>
                          <a:latin typeface="Times New Roman"/>
                          <a:ea typeface="Times New Roman"/>
                          <a:cs typeface="Times New Roman"/>
                        </a:rPr>
                        <a:t>безвозмездные </a:t>
                      </a:r>
                      <a:r>
                        <a:rPr lang="ru-RU" sz="1100" b="1" dirty="0">
                          <a:solidFill>
                            <a:srgbClr val="000000"/>
                          </a:solidFill>
                          <a:latin typeface="Times New Roman"/>
                          <a:ea typeface="Times New Roman"/>
                          <a:cs typeface="Times New Roman"/>
                        </a:rPr>
                        <a:t>и безвозвратные поступления денежных средств в бюджет</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FDE9D9"/>
                    </a:solidFill>
                  </a:tcPr>
                </a:tc>
              </a:tr>
              <a:tr h="165948">
                <a:tc>
                  <a:txBody>
                    <a:bodyPr/>
                    <a:lstStyle/>
                    <a:p>
                      <a:pPr>
                        <a:spcAft>
                          <a:spcPts val="0"/>
                        </a:spcAft>
                      </a:pPr>
                      <a:endParaRPr lang="ru-RU" sz="80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262751">
                <a:tc>
                  <a:txBody>
                    <a:bodyPr/>
                    <a:lstStyle/>
                    <a:p>
                      <a:pPr algn="ctr">
                        <a:spcAft>
                          <a:spcPts val="0"/>
                        </a:spcAft>
                      </a:pPr>
                      <a:r>
                        <a:rPr lang="ru-RU" sz="1100" b="1">
                          <a:solidFill>
                            <a:srgbClr val="000000"/>
                          </a:solidFill>
                          <a:latin typeface="Times New Roman"/>
                          <a:ea typeface="Times New Roman"/>
                          <a:cs typeface="Times New Roman"/>
                        </a:rPr>
                        <a:t>Расходы бюджета</a:t>
                      </a:r>
                      <a:endParaRPr lang="ru-RU" sz="800">
                        <a:latin typeface="Times New Roman"/>
                        <a:ea typeface="Times New Roman"/>
                        <a:cs typeface="Times New Roman"/>
                      </a:endParaRPr>
                    </a:p>
                  </a:txBody>
                  <a:tcPr marL="47229" marR="47229" marT="0" marB="0" anchor="ctr">
                    <a:lnL>
                      <a:noFill/>
                    </a:lnL>
                    <a:lnR>
                      <a:noFill/>
                    </a:lnR>
                    <a:lnT>
                      <a:noFill/>
                    </a:lnT>
                    <a:lnB>
                      <a:noFill/>
                    </a:lnB>
                    <a:solidFill>
                      <a:srgbClr val="DBEEF3"/>
                    </a:solidFill>
                  </a:tcPr>
                </a:tc>
                <a:tc>
                  <a:txBody>
                    <a:bodyPr/>
                    <a:lstStyle/>
                    <a:p>
                      <a:pPr algn="ctr">
                        <a:spcAft>
                          <a:spcPts val="0"/>
                        </a:spcAft>
                      </a:pPr>
                      <a:r>
                        <a:rPr lang="ru-RU" sz="1100" b="1" dirty="0">
                          <a:solidFill>
                            <a:srgbClr val="000000"/>
                          </a:solidFill>
                          <a:latin typeface="Times New Roman"/>
                          <a:ea typeface="Times New Roman"/>
                          <a:cs typeface="Times New Roman"/>
                        </a:rPr>
                        <a:t>выплачиваемые из бюджета денежные средства</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DBEEF3"/>
                    </a:solidFill>
                  </a:tcPr>
                </a:tc>
              </a:tr>
              <a:tr h="165948">
                <a:tc>
                  <a:txBody>
                    <a:bodyPr/>
                    <a:lstStyle/>
                    <a:p>
                      <a:pPr>
                        <a:spcAft>
                          <a:spcPts val="0"/>
                        </a:spcAft>
                      </a:pPr>
                      <a:endParaRPr lang="ru-RU" sz="800" dirty="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262751">
                <a:tc>
                  <a:txBody>
                    <a:bodyPr/>
                    <a:lstStyle/>
                    <a:p>
                      <a:pPr algn="ctr">
                        <a:spcAft>
                          <a:spcPts val="0"/>
                        </a:spcAft>
                      </a:pPr>
                      <a:r>
                        <a:rPr lang="ru-RU" sz="1100" b="1">
                          <a:solidFill>
                            <a:srgbClr val="000000"/>
                          </a:solidFill>
                          <a:latin typeface="Times New Roman"/>
                          <a:ea typeface="Times New Roman"/>
                          <a:cs typeface="Times New Roman"/>
                        </a:rPr>
                        <a:t>Дефицит бюджета</a:t>
                      </a:r>
                      <a:endParaRPr lang="ru-RU" sz="800">
                        <a:latin typeface="Times New Roman"/>
                        <a:ea typeface="Times New Roman"/>
                        <a:cs typeface="Times New Roman"/>
                      </a:endParaRPr>
                    </a:p>
                  </a:txBody>
                  <a:tcPr marL="47229" marR="47229" marT="0" marB="0" anchor="ctr">
                    <a:lnL>
                      <a:noFill/>
                    </a:lnL>
                    <a:lnR>
                      <a:noFill/>
                    </a:lnR>
                    <a:lnT>
                      <a:noFill/>
                    </a:lnT>
                    <a:lnB>
                      <a:noFill/>
                    </a:lnB>
                    <a:solidFill>
                      <a:srgbClr val="FDE9D9"/>
                    </a:solidFill>
                  </a:tcPr>
                </a:tc>
                <a:tc>
                  <a:txBody>
                    <a:bodyPr/>
                    <a:lstStyle/>
                    <a:p>
                      <a:pPr algn="ctr">
                        <a:spcAft>
                          <a:spcPts val="0"/>
                        </a:spcAft>
                      </a:pPr>
                      <a:r>
                        <a:rPr lang="ru-RU" sz="1100" b="1" dirty="0">
                          <a:solidFill>
                            <a:srgbClr val="000000"/>
                          </a:solidFill>
                          <a:latin typeface="Times New Roman"/>
                          <a:ea typeface="Times New Roman"/>
                          <a:cs typeface="Times New Roman"/>
                        </a:rPr>
                        <a:t>превышение расходов бюджета над его доходами</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FDE9D9"/>
                    </a:solidFill>
                  </a:tcPr>
                </a:tc>
              </a:tr>
              <a:tr h="165948">
                <a:tc>
                  <a:txBody>
                    <a:bodyPr/>
                    <a:lstStyle/>
                    <a:p>
                      <a:pPr>
                        <a:spcAft>
                          <a:spcPts val="0"/>
                        </a:spcAft>
                      </a:pPr>
                      <a:endParaRPr lang="ru-RU" sz="80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262751">
                <a:tc>
                  <a:txBody>
                    <a:bodyPr/>
                    <a:lstStyle/>
                    <a:p>
                      <a:pPr algn="ctr">
                        <a:spcAft>
                          <a:spcPts val="0"/>
                        </a:spcAft>
                      </a:pPr>
                      <a:r>
                        <a:rPr lang="ru-RU" sz="1100" b="1">
                          <a:solidFill>
                            <a:srgbClr val="000000"/>
                          </a:solidFill>
                          <a:latin typeface="Times New Roman"/>
                          <a:ea typeface="Times New Roman"/>
                          <a:cs typeface="Times New Roman"/>
                        </a:rPr>
                        <a:t>Профицит бюджета</a:t>
                      </a:r>
                      <a:endParaRPr lang="ru-RU" sz="800">
                        <a:latin typeface="Times New Roman"/>
                        <a:ea typeface="Times New Roman"/>
                        <a:cs typeface="Times New Roman"/>
                      </a:endParaRPr>
                    </a:p>
                  </a:txBody>
                  <a:tcPr marL="47229" marR="47229" marT="0" marB="0" anchor="ctr">
                    <a:lnL>
                      <a:noFill/>
                    </a:lnL>
                    <a:lnR>
                      <a:noFill/>
                    </a:lnR>
                    <a:lnT>
                      <a:noFill/>
                    </a:lnT>
                    <a:lnB>
                      <a:noFill/>
                    </a:lnB>
                    <a:solidFill>
                      <a:srgbClr val="DBEEF3"/>
                    </a:solidFill>
                  </a:tcPr>
                </a:tc>
                <a:tc>
                  <a:txBody>
                    <a:bodyPr/>
                    <a:lstStyle/>
                    <a:p>
                      <a:pPr algn="ctr">
                        <a:spcAft>
                          <a:spcPts val="0"/>
                        </a:spcAft>
                      </a:pPr>
                      <a:r>
                        <a:rPr lang="ru-RU" sz="1100" b="1" dirty="0">
                          <a:solidFill>
                            <a:srgbClr val="000000"/>
                          </a:solidFill>
                          <a:latin typeface="Times New Roman"/>
                          <a:ea typeface="Times New Roman"/>
                          <a:cs typeface="Times New Roman"/>
                        </a:rPr>
                        <a:t>превышение доходов бюджета над его расходами</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DBEEF3"/>
                    </a:solidFill>
                  </a:tcPr>
                </a:tc>
              </a:tr>
              <a:tr h="165948">
                <a:tc>
                  <a:txBody>
                    <a:bodyPr/>
                    <a:lstStyle/>
                    <a:p>
                      <a:pPr>
                        <a:spcAft>
                          <a:spcPts val="0"/>
                        </a:spcAft>
                      </a:pPr>
                      <a:endParaRPr lang="ru-RU" sz="80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525504">
                <a:tc>
                  <a:txBody>
                    <a:bodyPr/>
                    <a:lstStyle/>
                    <a:p>
                      <a:pPr algn="ctr">
                        <a:spcAft>
                          <a:spcPts val="0"/>
                        </a:spcAft>
                      </a:pPr>
                      <a:r>
                        <a:rPr lang="ru-RU" sz="1100" b="1" dirty="0">
                          <a:solidFill>
                            <a:srgbClr val="000000"/>
                          </a:solidFill>
                          <a:latin typeface="Times New Roman"/>
                          <a:ea typeface="Times New Roman"/>
                          <a:cs typeface="Times New Roman"/>
                        </a:rPr>
                        <a:t>Межбюджетные трансферты</a:t>
                      </a:r>
                      <a:endParaRPr lang="ru-RU" sz="800" dirty="0">
                        <a:latin typeface="Times New Roman"/>
                        <a:ea typeface="Times New Roman"/>
                        <a:cs typeface="Times New Roman"/>
                      </a:endParaRPr>
                    </a:p>
                  </a:txBody>
                  <a:tcPr marL="47229" marR="47229" marT="0" marB="0" anchor="ctr">
                    <a:lnL>
                      <a:noFill/>
                    </a:lnL>
                    <a:lnR>
                      <a:noFill/>
                    </a:lnR>
                    <a:lnT>
                      <a:noFill/>
                    </a:lnT>
                    <a:lnB>
                      <a:noFill/>
                    </a:lnB>
                    <a:solidFill>
                      <a:srgbClr val="FDE9D9"/>
                    </a:solidFill>
                  </a:tcPr>
                </a:tc>
                <a:tc>
                  <a:txBody>
                    <a:bodyPr/>
                    <a:lstStyle/>
                    <a:p>
                      <a:pPr algn="ctr">
                        <a:spcAft>
                          <a:spcPts val="0"/>
                        </a:spcAft>
                      </a:pPr>
                      <a:r>
                        <a:rPr lang="ru-RU" sz="1100" b="1" dirty="0">
                          <a:solidFill>
                            <a:srgbClr val="000000"/>
                          </a:solidFill>
                          <a:latin typeface="Times New Roman"/>
                          <a:ea typeface="Times New Roman"/>
                          <a:cs typeface="Times New Roman"/>
                        </a:rPr>
                        <a:t>денежные средства, перечисляемые из одного бюджета бюджетной системы Российской Федерации другому</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FDE9D9"/>
                    </a:solidFill>
                  </a:tcPr>
                </a:tc>
              </a:tr>
              <a:tr h="165948">
                <a:tc>
                  <a:txBody>
                    <a:bodyPr/>
                    <a:lstStyle/>
                    <a:p>
                      <a:pPr>
                        <a:spcAft>
                          <a:spcPts val="0"/>
                        </a:spcAft>
                      </a:pPr>
                      <a:endParaRPr lang="ru-RU" sz="800">
                        <a:latin typeface="Times New Roman"/>
                        <a:ea typeface="Times New Roman"/>
                        <a:cs typeface="Times New Roman"/>
                      </a:endParaRPr>
                    </a:p>
                  </a:txBody>
                  <a:tcPr marL="47229" marR="47229" marT="0" marB="0" anchor="ctr">
                    <a:lnL>
                      <a:noFill/>
                    </a:lnL>
                    <a:lnR>
                      <a:noFill/>
                    </a:lnR>
                    <a:lnT>
                      <a:noFill/>
                    </a:lnT>
                    <a:lnB>
                      <a:noFill/>
                    </a:lnB>
                  </a:tcPr>
                </a:tc>
                <a:tc>
                  <a:txBody>
                    <a:bodyPr/>
                    <a:lstStyle/>
                    <a:p>
                      <a:pPr>
                        <a:spcAft>
                          <a:spcPts val="0"/>
                        </a:spcAft>
                      </a:pPr>
                      <a:endParaRPr lang="ru-RU" sz="800" dirty="0">
                        <a:latin typeface="Times New Roman"/>
                        <a:ea typeface="Times New Roman"/>
                        <a:cs typeface="Times New Roman"/>
                      </a:endParaRPr>
                    </a:p>
                  </a:txBody>
                  <a:tcPr marL="47229" marR="47229" marT="0" marB="0">
                    <a:lnL>
                      <a:noFill/>
                    </a:lnL>
                    <a:lnR>
                      <a:noFill/>
                    </a:lnR>
                    <a:lnT>
                      <a:noFill/>
                    </a:lnT>
                    <a:lnB>
                      <a:noFill/>
                    </a:lnB>
                  </a:tcPr>
                </a:tc>
              </a:tr>
              <a:tr h="788257">
                <a:tc>
                  <a:txBody>
                    <a:bodyPr/>
                    <a:lstStyle/>
                    <a:p>
                      <a:pPr algn="ctr">
                        <a:spcAft>
                          <a:spcPts val="0"/>
                        </a:spcAft>
                      </a:pPr>
                      <a:r>
                        <a:rPr lang="ru-RU" sz="1100" b="1" dirty="0">
                          <a:solidFill>
                            <a:srgbClr val="000000"/>
                          </a:solidFill>
                          <a:latin typeface="Times New Roman"/>
                          <a:ea typeface="Times New Roman"/>
                          <a:cs typeface="Times New Roman"/>
                        </a:rPr>
                        <a:t>Дотации</a:t>
                      </a:r>
                      <a:endParaRPr lang="ru-RU" sz="800" dirty="0">
                        <a:latin typeface="Times New Roman"/>
                        <a:ea typeface="Times New Roman"/>
                        <a:cs typeface="Times New Roman"/>
                      </a:endParaRPr>
                    </a:p>
                  </a:txBody>
                  <a:tcPr marL="47229" marR="47229" marT="0" marB="0" anchor="ctr">
                    <a:lnL>
                      <a:noFill/>
                    </a:lnL>
                    <a:lnR>
                      <a:noFill/>
                    </a:lnR>
                    <a:lnT>
                      <a:noFill/>
                    </a:lnT>
                    <a:lnB>
                      <a:noFill/>
                    </a:lnB>
                    <a:solidFill>
                      <a:srgbClr val="DBEEF3"/>
                    </a:solidFill>
                  </a:tcPr>
                </a:tc>
                <a:tc>
                  <a:txBody>
                    <a:bodyPr/>
                    <a:lstStyle/>
                    <a:p>
                      <a:pPr algn="ctr">
                        <a:spcAft>
                          <a:spcPts val="0"/>
                        </a:spcAft>
                      </a:pPr>
                      <a:endParaRPr lang="ru-RU" sz="1100" b="1" dirty="0" smtClean="0">
                        <a:solidFill>
                          <a:srgbClr val="000000"/>
                        </a:solidFill>
                        <a:latin typeface="Times New Roman"/>
                        <a:ea typeface="Times New Roman"/>
                        <a:cs typeface="Times New Roman"/>
                      </a:endParaRPr>
                    </a:p>
                    <a:p>
                      <a:pPr algn="ctr">
                        <a:spcAft>
                          <a:spcPts val="0"/>
                        </a:spcAft>
                      </a:pPr>
                      <a:r>
                        <a:rPr lang="ru-RU" sz="1100" b="1" dirty="0" smtClean="0">
                          <a:solidFill>
                            <a:srgbClr val="000000"/>
                          </a:solidFill>
                          <a:latin typeface="Times New Roman"/>
                          <a:ea typeface="Times New Roman"/>
                          <a:cs typeface="Times New Roman"/>
                        </a:rPr>
                        <a:t>денежные </a:t>
                      </a:r>
                      <a:r>
                        <a:rPr lang="ru-RU" sz="1100" b="1" dirty="0">
                          <a:solidFill>
                            <a:srgbClr val="000000"/>
                          </a:solidFill>
                          <a:latin typeface="Times New Roman"/>
                          <a:ea typeface="Times New Roman"/>
                          <a:cs typeface="Times New Roman"/>
                        </a:rPr>
                        <a:t>средства, предоставляемые без определения конкретной цели их использования (форма предоставления межбюджетного трансферта)</a:t>
                      </a:r>
                      <a:endParaRPr lang="ru-RU" sz="800" dirty="0">
                        <a:latin typeface="Times New Roman"/>
                        <a:ea typeface="Times New Roman"/>
                        <a:cs typeface="Times New Roman"/>
                      </a:endParaRPr>
                    </a:p>
                  </a:txBody>
                  <a:tcPr marL="47229" marR="47229" marT="0" marB="0">
                    <a:lnL>
                      <a:noFill/>
                    </a:lnL>
                    <a:lnR>
                      <a:noFill/>
                    </a:lnR>
                    <a:lnT>
                      <a:noFill/>
                    </a:lnT>
                    <a:lnB>
                      <a:noFill/>
                    </a:lnB>
                    <a:solidFill>
                      <a:srgbClr val="DBEEF3"/>
                    </a:solidFill>
                  </a:tcPr>
                </a:tc>
              </a:tr>
            </a:tbl>
          </a:graphicData>
        </a:graphic>
      </p:graphicFrame>
      <p:sp>
        <p:nvSpPr>
          <p:cNvPr id="13"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8" y="1617569"/>
          <a:ext cx="8572561" cy="4883264"/>
        </p:xfrm>
        <a:graphic>
          <a:graphicData uri="http://schemas.openxmlformats.org/drawingml/2006/table">
            <a:tbl>
              <a:tblPr/>
              <a:tblGrid>
                <a:gridCol w="3077330"/>
                <a:gridCol w="1377472"/>
                <a:gridCol w="1304200"/>
                <a:gridCol w="1377472"/>
                <a:gridCol w="1436087"/>
              </a:tblGrid>
              <a:tr h="190737">
                <a:tc gridSpan="5">
                  <a:txBody>
                    <a:bodyPr/>
                    <a:lstStyle/>
                    <a:p>
                      <a:pPr algn="ctr" fontAlgn="ctr"/>
                      <a:r>
                        <a:rPr lang="ru-RU" sz="1050" b="1" i="0" u="none" strike="noStrike" dirty="0">
                          <a:latin typeface="Times New Roman"/>
                        </a:rPr>
                        <a:t>Муниципальная программа" Жилище"</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42478">
                <a:tc gridSpan="5">
                  <a:txBody>
                    <a:bodyPr/>
                    <a:lstStyle/>
                    <a:p>
                      <a:pPr algn="ctr" fontAlgn="ctr"/>
                      <a:r>
                        <a:rPr lang="ru-RU" sz="1050" b="1" i="0" u="none" strike="noStrike" dirty="0">
                          <a:latin typeface="Times New Roman"/>
                        </a:rPr>
                        <a:t>НПА: Постановление администрации Городского округа Шатура Московской </a:t>
                      </a:r>
                      <a:r>
                        <a:rPr lang="ru-RU" sz="1050" b="1" i="0" u="none" strike="noStrike" dirty="0" err="1">
                          <a:latin typeface="Times New Roman"/>
                        </a:rPr>
                        <a:t>облати</a:t>
                      </a:r>
                      <a:r>
                        <a:rPr lang="ru-RU" sz="1050" b="1" i="0" u="none" strike="noStrike" dirty="0">
                          <a:latin typeface="Times New Roman"/>
                        </a:rPr>
                        <a:t>  от    15.03.2021 № 404 «Об утверждении административного регламента предоставления государственной услуги «Обеспечение детей-сирот и детей, оставшихся без попечения родителей, лиц из числа детей-сирот и детей, оставшихся без попечения родителей, благоустроенными жилыми помещениями специализированного жилищного фонда по договорам найма специализированных жилых помещений»</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41937">
                <a:tc>
                  <a:txBody>
                    <a:bodyPr/>
                    <a:lstStyle/>
                    <a:p>
                      <a:pPr algn="ctr" fontAlgn="ctr"/>
                      <a:r>
                        <a:rPr lang="ru-RU" sz="1050" b="1" i="0" u="none" strike="noStrike" dirty="0">
                          <a:latin typeface="Times New Roman"/>
                        </a:rPr>
                        <a:t>Предоставление жилых помещений детям-сиротам и детям, оставшимся без попечения родителей, лицам из числа детей-сирот и детей, оставшихся без попечения родителей, по договорам найма специализированных жилых помещений</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14</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24009</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14</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23893,79</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0737">
                <a:tc gridSpan="5">
                  <a:txBody>
                    <a:bodyPr/>
                    <a:lstStyle/>
                    <a:p>
                      <a:pPr algn="ctr" fontAlgn="ctr"/>
                      <a:r>
                        <a:rPr lang="ru-RU" sz="1050" b="1" i="0" u="none" strike="noStrike" dirty="0">
                          <a:latin typeface="Times New Roman"/>
                        </a:rPr>
                        <a:t>Муниципальная программа" Социальная защита населения»</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42478">
                <a:tc gridSpan="5">
                  <a:txBody>
                    <a:bodyPr/>
                    <a:lstStyle/>
                    <a:p>
                      <a:pPr algn="ctr" fontAlgn="ctr"/>
                      <a:r>
                        <a:rPr lang="ru-RU" sz="1050" b="1" i="0" u="none" strike="noStrike" dirty="0">
                          <a:latin typeface="Times New Roman"/>
                        </a:rPr>
                        <a:t>НПА: Постановление администрации Городского округа Шатура от 15.03.2021 № 405 «Об утверждении административного регламента предоставления государственной услуги «Предоставление гражданам субсидий на оплату жилого помещения и коммунальных услуг»           Постановление администрации Городского округа Шатура от 27.04.2021 № 876 «Об утверждении административного регламента предоставления государственной услуги «Предоставление гражданам субсидий на оплату жилого помещения и коммунальных услуг».</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74897">
                <a:tc>
                  <a:txBody>
                    <a:bodyPr/>
                    <a:lstStyle/>
                    <a:p>
                      <a:pPr algn="ctr" fontAlgn="ctr"/>
                      <a:r>
                        <a:rPr lang="ru-RU" sz="1050" b="1" i="0" u="none" strike="noStrike" dirty="0">
                          <a:latin typeface="Times New Roman"/>
                        </a:rPr>
                        <a:t>Предоставление гражданам субсидий на оплату жилого помещения и коммунальных услуг</a:t>
                      </a:r>
                    </a:p>
                  </a:txBody>
                  <a:tcPr marL="5742" marR="5742" marT="574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2100</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a:latin typeface="Times New Roman"/>
                        </a:rPr>
                        <a:t>43604</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2164</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ru-RU" sz="1050" b="1" i="0" u="none" strike="noStrike" dirty="0">
                          <a:latin typeface="Times New Roman"/>
                        </a:rPr>
                        <a:t>40935,45</a:t>
                      </a:r>
                    </a:p>
                  </a:txBody>
                  <a:tcPr marL="5742" marR="5742" marT="574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428598" y="1285861"/>
          <a:ext cx="8358245" cy="5497532"/>
        </p:xfrm>
        <a:graphic>
          <a:graphicData uri="http://schemas.openxmlformats.org/drawingml/2006/table">
            <a:tbl>
              <a:tblPr/>
              <a:tblGrid>
                <a:gridCol w="1295489"/>
                <a:gridCol w="1508801"/>
                <a:gridCol w="1183630"/>
                <a:gridCol w="1118595"/>
                <a:gridCol w="1040553"/>
                <a:gridCol w="1040553"/>
                <a:gridCol w="1170624"/>
              </a:tblGrid>
              <a:tr h="624645">
                <a:tc gridSpan="7">
                  <a:txBody>
                    <a:bodyPr/>
                    <a:lstStyle/>
                    <a:p>
                      <a:pPr algn="ctr" fontAlgn="ctr"/>
                      <a:r>
                        <a:rPr lang="ru-RU" sz="1300" b="1" i="0" u="none" strike="noStrike" dirty="0">
                          <a:solidFill>
                            <a:srgbClr val="0000FF"/>
                          </a:solidFill>
                          <a:latin typeface="Times New Roman"/>
                        </a:rPr>
                        <a:t>Информация о расходах бюджета </a:t>
                      </a:r>
                      <a:r>
                        <a:rPr lang="ru-RU" sz="1300" b="1" i="0" u="none" strike="noStrike" dirty="0" smtClean="0">
                          <a:solidFill>
                            <a:srgbClr val="0000FF"/>
                          </a:solidFill>
                          <a:latin typeface="Times New Roman"/>
                        </a:rPr>
                        <a:t>Городского </a:t>
                      </a:r>
                      <a:r>
                        <a:rPr lang="ru-RU" sz="1300" b="1" i="0" u="none" strike="noStrike" dirty="0">
                          <a:solidFill>
                            <a:srgbClr val="0000FF"/>
                          </a:solidFill>
                          <a:latin typeface="Times New Roman"/>
                        </a:rPr>
                        <a:t>округа Шатура в разрезе муниципальных программ с указанием достигнутых и плановых целевых показателей программ с объяснением причин их невыполнения</a:t>
                      </a:r>
                    </a:p>
                  </a:txBody>
                  <a:tcPr marL="4546" marR="4546" marT="4546" marB="0" anchor="ctr">
                    <a:lnL>
                      <a:noFill/>
                    </a:lnL>
                    <a:lnR>
                      <a:noFill/>
                    </a:lnR>
                    <a:lnT>
                      <a:noFill/>
                    </a:lnT>
                    <a:lnB>
                      <a:noFill/>
                    </a:lnB>
                    <a:solidFill>
                      <a:srgbClr val="B7B3CA"/>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7326">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ru-RU" sz="700" b="0" i="0" u="none" strike="noStrike">
                        <a:solidFill>
                          <a:srgbClr val="000000"/>
                        </a:solidFill>
                        <a:latin typeface="Calibri"/>
                      </a:endParaRPr>
                    </a:p>
                  </a:txBody>
                  <a:tcPr marL="4546" marR="4546" marT="4546" marB="0" anchor="b">
                    <a:lnL>
                      <a:noFill/>
                    </a:lnL>
                    <a:lnR>
                      <a:noFill/>
                    </a:lnR>
                    <a:lnT>
                      <a:noFill/>
                    </a:lnT>
                    <a:lnB w="6350" cap="flat" cmpd="sng" algn="ctr">
                      <a:solidFill>
                        <a:srgbClr val="000000"/>
                      </a:solidFill>
                      <a:prstDash val="dot"/>
                      <a:round/>
                      <a:headEnd type="none" w="med" len="med"/>
                      <a:tailEnd type="none" w="med" len="med"/>
                    </a:lnB>
                  </a:tcPr>
                </a:tc>
              </a:tr>
              <a:tr h="467613">
                <a:tc>
                  <a:txBody>
                    <a:bodyPr/>
                    <a:lstStyle/>
                    <a:p>
                      <a:pPr algn="ctr" fontAlgn="b"/>
                      <a:r>
                        <a:rPr lang="ru-RU" sz="1050" b="0" i="0" u="none" strike="noStrike" dirty="0">
                          <a:solidFill>
                            <a:srgbClr val="000000"/>
                          </a:solidFill>
                          <a:latin typeface="Times New Roman"/>
                        </a:rPr>
                        <a:t>Код целевой статьи расходов</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Calibri"/>
                        </a:rPr>
                        <a:t>Наименование муниципальных программ</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dirty="0">
                          <a:solidFill>
                            <a:srgbClr val="000000"/>
                          </a:solidFill>
                          <a:latin typeface="Times New Roman"/>
                        </a:rPr>
                        <a:t>План по решению о бюджете первоначальный</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План по решению о бюджете уточненный</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Фактическое исполнение</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 исполнения первоначального плана</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 исполнения уточненного плана</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67613">
                <a:tc>
                  <a:txBody>
                    <a:bodyPr/>
                    <a:lstStyle/>
                    <a:p>
                      <a:pPr algn="ctr" fontAlgn="b"/>
                      <a:r>
                        <a:rPr lang="ru-RU" sz="1050" b="0" i="0" u="none" strike="noStrike">
                          <a:solidFill>
                            <a:srgbClr val="000000"/>
                          </a:solidFill>
                          <a:latin typeface="Times New Roman"/>
                        </a:rPr>
                        <a:t>01 0 00 00000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«Здравоохранение»</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500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614,61</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611,61</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62484">
                <a:tc>
                  <a:txBody>
                    <a:bodyPr/>
                    <a:lstStyle/>
                    <a:p>
                      <a:pPr algn="ctr" fontAlgn="b"/>
                      <a:r>
                        <a:rPr lang="ru-RU" sz="1050" b="0" i="0" u="none" strike="noStrike">
                          <a:solidFill>
                            <a:srgbClr val="000000"/>
                          </a:solidFill>
                          <a:latin typeface="Times New Roman"/>
                        </a:rPr>
                        <a:t>02 0 00 00000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«Культура»</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latin typeface="Times New Roman"/>
                        </a:rPr>
                        <a:t>217790,43</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333769,12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319987,76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95,35</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97,77</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67613">
                <a:tc>
                  <a:txBody>
                    <a:bodyPr/>
                    <a:lstStyle/>
                    <a:p>
                      <a:pPr algn="ctr" fontAlgn="b"/>
                      <a:r>
                        <a:rPr lang="ru-RU" sz="1050" b="0" i="0" u="none" strike="noStrike">
                          <a:solidFill>
                            <a:srgbClr val="000000"/>
                          </a:solidFill>
                          <a:latin typeface="Times New Roman"/>
                        </a:rPr>
                        <a:t>03 0 00 00000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«Образование»</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1286184,63</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1616998,02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1571998,92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101,4</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99,17</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26875">
                <a:tc>
                  <a:txBody>
                    <a:bodyPr/>
                    <a:lstStyle/>
                    <a:p>
                      <a:pPr algn="ctr" fontAlgn="b"/>
                      <a:r>
                        <a:rPr lang="ru-RU" sz="1050" b="0" i="0" u="none" strike="noStrike">
                          <a:solidFill>
                            <a:srgbClr val="000000"/>
                          </a:solidFill>
                          <a:latin typeface="Times New Roman"/>
                        </a:rPr>
                        <a:t>04 0 00 00000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«Социальная защита населения»</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76770,5</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98987,72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94178,36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98,82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94,46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13205">
                <a:tc>
                  <a:txBody>
                    <a:bodyPr/>
                    <a:lstStyle/>
                    <a:p>
                      <a:pPr algn="ctr" fontAlgn="b"/>
                      <a:r>
                        <a:rPr lang="ru-RU" sz="1050" b="0" i="0" u="none" strike="noStrike">
                          <a:solidFill>
                            <a:srgbClr val="000000"/>
                          </a:solidFill>
                          <a:latin typeface="Times New Roman"/>
                        </a:rPr>
                        <a:t>05 0 00 00000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«Спорт»</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104227,6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165579,72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154186,56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72,88</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96,71</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67613">
                <a:tc>
                  <a:txBody>
                    <a:bodyPr/>
                    <a:lstStyle/>
                    <a:p>
                      <a:pPr algn="ctr" fontAlgn="b"/>
                      <a:r>
                        <a:rPr lang="ru-RU" sz="1050" b="0" i="0" u="none" strike="noStrike">
                          <a:solidFill>
                            <a:srgbClr val="000000"/>
                          </a:solidFill>
                          <a:latin typeface="Times New Roman"/>
                        </a:rPr>
                        <a:t>06 0 00 00000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«Развитие сельского хозяйства»</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3461</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5333,4</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4683,47</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94,04</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72,05</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67613">
                <a:tc>
                  <a:txBody>
                    <a:bodyPr/>
                    <a:lstStyle/>
                    <a:p>
                      <a:pPr algn="ctr" fontAlgn="b"/>
                      <a:r>
                        <a:rPr lang="ru-RU" sz="1050" b="0" i="0" u="none" strike="noStrike">
                          <a:solidFill>
                            <a:srgbClr val="000000"/>
                          </a:solidFill>
                          <a:latin typeface="Times New Roman"/>
                        </a:rPr>
                        <a:t>07 0 00 00000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«Экология и окружающая среда»</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3500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379222,66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379066,92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196,91</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78,43</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085249">
                <a:tc>
                  <a:txBody>
                    <a:bodyPr/>
                    <a:lstStyle/>
                    <a:p>
                      <a:pPr algn="ctr" fontAlgn="b"/>
                      <a:r>
                        <a:rPr lang="ru-RU" sz="1050" b="0" i="0" u="none" strike="noStrike">
                          <a:solidFill>
                            <a:srgbClr val="000000"/>
                          </a:solidFill>
                          <a:latin typeface="Times New Roman"/>
                        </a:rPr>
                        <a:t>08 0 00 00000</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«Безопасность и обеспечение безопасности жизнедеятельности населения»</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47449,72</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85627,04</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82370,78</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100,26</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99,05</a:t>
                      </a:r>
                    </a:p>
                  </a:txBody>
                  <a:tcPr marL="4546" marR="4546" marT="4546"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500034" y="1357298"/>
          <a:ext cx="8215369" cy="4973264"/>
        </p:xfrm>
        <a:graphic>
          <a:graphicData uri="http://schemas.openxmlformats.org/drawingml/2006/table">
            <a:tbl>
              <a:tblPr/>
              <a:tblGrid>
                <a:gridCol w="1273344"/>
                <a:gridCol w="1483010"/>
                <a:gridCol w="1163397"/>
                <a:gridCol w="1099474"/>
                <a:gridCol w="1022766"/>
                <a:gridCol w="1022766"/>
                <a:gridCol w="1150612"/>
              </a:tblGrid>
              <a:tr h="296879">
                <a:tc>
                  <a:txBody>
                    <a:bodyPr/>
                    <a:lstStyle/>
                    <a:p>
                      <a:pPr algn="ctr" fontAlgn="b"/>
                      <a:r>
                        <a:rPr lang="ru-RU" sz="1050" b="0" i="0" u="none" strike="noStrike" dirty="0">
                          <a:solidFill>
                            <a:srgbClr val="000000"/>
                          </a:solidFill>
                          <a:latin typeface="Times New Roman"/>
                        </a:rPr>
                        <a:t>09 0 00 00000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Calibri"/>
                        </a:rPr>
                        <a:t>Муниципальная программа «Жилище»</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34207,6</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40845,4</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40452,21</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109,94</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95,79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717661">
                <a:tc>
                  <a:txBody>
                    <a:bodyPr/>
                    <a:lstStyle/>
                    <a:p>
                      <a:pPr algn="ctr" fontAlgn="b"/>
                      <a:r>
                        <a:rPr lang="ru-RU" sz="1050" b="0" i="0" u="none" strike="noStrike">
                          <a:solidFill>
                            <a:srgbClr val="000000"/>
                          </a:solidFill>
                          <a:latin typeface="Times New Roman"/>
                        </a:rPr>
                        <a:t>10 0 00 00000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Calibri"/>
                        </a:rPr>
                        <a:t>Муниципальная программа  «Развитие инженерной инфраструктуры и </a:t>
                      </a:r>
                      <a:r>
                        <a:rPr lang="ru-RU" sz="1050" b="0" i="0" u="none" strike="noStrike" dirty="0" err="1">
                          <a:solidFill>
                            <a:srgbClr val="000000"/>
                          </a:solidFill>
                          <a:latin typeface="Calibri"/>
                        </a:rPr>
                        <a:t>энергоэффективности</a:t>
                      </a:r>
                      <a:r>
                        <a:rPr lang="ru-RU" sz="1050" b="0" i="0" u="none" strike="noStrike" dirty="0">
                          <a:solidFill>
                            <a:srgbClr val="000000"/>
                          </a:solidFill>
                          <a:latin typeface="Calibri"/>
                        </a:rPr>
                        <a:t>»</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dirty="0">
                          <a:solidFill>
                            <a:srgbClr val="000000"/>
                          </a:solidFill>
                          <a:latin typeface="Times New Roman"/>
                        </a:rPr>
                        <a:t>131916,8</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572432,38</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545489,39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393,61</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95,66</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571771">
                <a:tc>
                  <a:txBody>
                    <a:bodyPr/>
                    <a:lstStyle/>
                    <a:p>
                      <a:pPr algn="ctr" fontAlgn="b"/>
                      <a:r>
                        <a:rPr lang="ru-RU" sz="1050" b="0" i="0" u="none" strike="noStrike">
                          <a:solidFill>
                            <a:srgbClr val="000000"/>
                          </a:solidFill>
                          <a:latin typeface="Times New Roman"/>
                        </a:rPr>
                        <a:t>11 0 00 00000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«Предпринимательство»</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775,42</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2437,1</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2393,1</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28677,92</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854709">
                <a:tc>
                  <a:txBody>
                    <a:bodyPr/>
                    <a:lstStyle/>
                    <a:p>
                      <a:pPr algn="ctr" fontAlgn="b"/>
                      <a:r>
                        <a:rPr lang="ru-RU" sz="1050" b="0" i="0" u="none" strike="noStrike">
                          <a:solidFill>
                            <a:srgbClr val="000000"/>
                          </a:solidFill>
                          <a:latin typeface="Times New Roman"/>
                        </a:rPr>
                        <a:t>12 0 00 00000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«Управление имуществом и муниципальными финансами»</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311884,09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422865,3</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399667,75</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107,51</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94,69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562055">
                <a:tc>
                  <a:txBody>
                    <a:bodyPr/>
                    <a:lstStyle/>
                    <a:p>
                      <a:pPr algn="ctr" fontAlgn="b"/>
                      <a:r>
                        <a:rPr lang="ru-RU" sz="1050" b="0" i="0" u="none" strike="noStrike">
                          <a:solidFill>
                            <a:srgbClr val="000000"/>
                          </a:solidFill>
                          <a:latin typeface="Times New Roman"/>
                        </a:rPr>
                        <a:t>13 0 00 00000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13906</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54770,79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53925,07</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176,22</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98,16</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854709">
                <a:tc>
                  <a:txBody>
                    <a:bodyPr/>
                    <a:lstStyle/>
                    <a:p>
                      <a:pPr algn="ctr" fontAlgn="b"/>
                      <a:r>
                        <a:rPr lang="ru-RU" sz="1050" b="0" i="0" u="none" strike="noStrike">
                          <a:solidFill>
                            <a:srgbClr val="000000"/>
                          </a:solidFill>
                          <a:latin typeface="Times New Roman"/>
                        </a:rPr>
                        <a:t>14 0 00 00000</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«Развитие и функционирование дорожно-транспортного комплекса»</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417220,79</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658534,66</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596438,64</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63,95</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99,88</a:t>
                      </a:r>
                    </a:p>
                  </a:txBody>
                  <a:tcPr marL="4940" marR="4940" marT="494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9" y="1384043"/>
          <a:ext cx="8286806" cy="5081992"/>
        </p:xfrm>
        <a:graphic>
          <a:graphicData uri="http://schemas.openxmlformats.org/drawingml/2006/table">
            <a:tbl>
              <a:tblPr/>
              <a:tblGrid>
                <a:gridCol w="1284416"/>
                <a:gridCol w="1495907"/>
                <a:gridCol w="1173513"/>
                <a:gridCol w="1109034"/>
                <a:gridCol w="1031659"/>
                <a:gridCol w="1031659"/>
                <a:gridCol w="1160618"/>
              </a:tblGrid>
              <a:tr h="793614">
                <a:tc>
                  <a:txBody>
                    <a:bodyPr/>
                    <a:lstStyle/>
                    <a:p>
                      <a:pPr algn="ctr" fontAlgn="b"/>
                      <a:r>
                        <a:rPr lang="ru-RU" sz="1050" b="0" i="0" u="none" strike="noStrike" dirty="0">
                          <a:solidFill>
                            <a:srgbClr val="000000"/>
                          </a:solidFill>
                          <a:latin typeface="Times New Roman"/>
                        </a:rPr>
                        <a:t>15 0 00 00000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dirty="0">
                          <a:solidFill>
                            <a:srgbClr val="000000"/>
                          </a:solidFill>
                          <a:latin typeface="Calibri"/>
                        </a:rPr>
                        <a:t>Муниципальная программа  «Цифровое муниципальное образование»</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dirty="0">
                          <a:solidFill>
                            <a:srgbClr val="000000"/>
                          </a:solidFill>
                          <a:latin typeface="Times New Roman"/>
                        </a:rPr>
                        <a:t>45828,7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107445,93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105061,83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110,37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99</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r h="636203">
                <a:tc>
                  <a:txBody>
                    <a:bodyPr/>
                    <a:lstStyle/>
                    <a:p>
                      <a:pPr algn="ctr" fontAlgn="b"/>
                      <a:r>
                        <a:rPr lang="ru-RU" sz="1050" b="0" i="0" u="none" strike="noStrike">
                          <a:solidFill>
                            <a:srgbClr val="000000"/>
                          </a:solidFill>
                          <a:latin typeface="Times New Roman"/>
                        </a:rPr>
                        <a:t>16 0 00 00000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«Архитектура и градостроительство»</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1948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2751,55</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2500,2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170,73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96,46</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951025">
                <a:tc>
                  <a:txBody>
                    <a:bodyPr/>
                    <a:lstStyle/>
                    <a:p>
                      <a:pPr algn="ctr" fontAlgn="b"/>
                      <a:r>
                        <a:rPr lang="ru-RU" sz="1050" b="0" i="0" u="none" strike="noStrike">
                          <a:solidFill>
                            <a:srgbClr val="000000"/>
                          </a:solidFill>
                          <a:latin typeface="Times New Roman"/>
                        </a:rPr>
                        <a:t>17 0 00 00000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«Формирование современной комфортной городской среды»</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188647,38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445327,71</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357852,12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88,86</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96,51</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793614">
                <a:tc>
                  <a:txBody>
                    <a:bodyPr/>
                    <a:lstStyle/>
                    <a:p>
                      <a:pPr algn="ctr" fontAlgn="b"/>
                      <a:r>
                        <a:rPr lang="ru-RU" sz="1050" b="0" i="0" u="none" strike="noStrike">
                          <a:solidFill>
                            <a:srgbClr val="000000"/>
                          </a:solidFill>
                          <a:latin typeface="Times New Roman"/>
                        </a:rPr>
                        <a:t>18 0 00 00000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«Строительство объектов социальной инфраструктуры»</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757955,12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95980,53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85247,65</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23,33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38,43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951025">
                <a:tc>
                  <a:txBody>
                    <a:bodyPr/>
                    <a:lstStyle/>
                    <a:p>
                      <a:pPr algn="ctr" fontAlgn="b"/>
                      <a:r>
                        <a:rPr lang="ru-RU" sz="1050" b="0" i="0" u="none" strike="noStrike">
                          <a:solidFill>
                            <a:srgbClr val="000000"/>
                          </a:solidFill>
                          <a:latin typeface="Times New Roman"/>
                        </a:rPr>
                        <a:t>19 0 00 00000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Муниципальная программа  «Переселение граждан из аварийного жилищного фонда»</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48697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323585,97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157642,72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36,49</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31,51</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78792">
                <a:tc>
                  <a:txBody>
                    <a:bodyPr/>
                    <a:lstStyle/>
                    <a:p>
                      <a:pPr algn="ctr" fontAlgn="b"/>
                      <a:r>
                        <a:rPr lang="ru-RU" sz="1050" b="0" i="0" u="none" strike="noStrike">
                          <a:solidFill>
                            <a:srgbClr val="000000"/>
                          </a:solidFill>
                          <a:latin typeface="Times New Roman"/>
                        </a:rPr>
                        <a:t> </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Calibri"/>
                        </a:rPr>
                        <a:t>Итого по муниципальным программам: </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3692870,78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5413109,61</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4953755,06</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95,97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89,87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77109">
                <a:tc>
                  <a:txBody>
                    <a:bodyPr/>
                    <a:lstStyle/>
                    <a:p>
                      <a:pPr algn="ctr" fontAlgn="b"/>
                      <a:r>
                        <a:rPr lang="ru-RU" sz="1050" b="0" i="0" u="none" strike="noStrike">
                          <a:solidFill>
                            <a:srgbClr val="000000"/>
                          </a:solidFill>
                          <a:latin typeface="Times New Roman"/>
                        </a:rPr>
                        <a:t> </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0" i="0" u="none" strike="noStrike">
                          <a:solidFill>
                            <a:srgbClr val="000000"/>
                          </a:solidFill>
                          <a:latin typeface="Times New Roman"/>
                        </a:rPr>
                        <a:t>Непрограммные расходы </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Times New Roman"/>
                        </a:rPr>
                        <a:t>6500</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14339,82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12254,72</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109,39</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99,97</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3970">
                <a:tc>
                  <a:txBody>
                    <a:bodyPr/>
                    <a:lstStyle/>
                    <a:p>
                      <a:pPr algn="l" fontAlgn="b"/>
                      <a:r>
                        <a:rPr lang="ru-RU" sz="1050" b="0" i="0" u="none" strike="noStrike">
                          <a:solidFill>
                            <a:srgbClr val="000000"/>
                          </a:solidFill>
                          <a:latin typeface="Calibri"/>
                        </a:rPr>
                        <a:t> </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ru-RU" sz="1050" b="1" i="0" u="none" strike="noStrike">
                          <a:solidFill>
                            <a:srgbClr val="000000"/>
                          </a:solidFill>
                          <a:latin typeface="Times New Roman"/>
                        </a:rPr>
                        <a:t>РАСХОДЫ ВСЕГО</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1D41A"/>
                    </a:solidFill>
                  </a:tcPr>
                </a:tc>
                <a:tc>
                  <a:txBody>
                    <a:bodyPr/>
                    <a:lstStyle/>
                    <a:p>
                      <a:pPr algn="ctr" fontAlgn="b"/>
                      <a:r>
                        <a:rPr lang="ru-RU" sz="1050" b="0" i="0" u="none" strike="noStrike">
                          <a:solidFill>
                            <a:srgbClr val="000000"/>
                          </a:solidFill>
                          <a:latin typeface="Calibri"/>
                        </a:rPr>
                        <a:t>3699370,78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Calibri"/>
                        </a:rPr>
                        <a:t>5427449,43</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Calibri"/>
                        </a:rPr>
                        <a:t>4966009,78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a:solidFill>
                            <a:srgbClr val="000000"/>
                          </a:solidFill>
                          <a:latin typeface="Times New Roman"/>
                        </a:rPr>
                        <a:t>95,99</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ru-RU" sz="1050" b="0" i="0" u="none" strike="noStrike" dirty="0">
                          <a:solidFill>
                            <a:srgbClr val="000000"/>
                          </a:solidFill>
                          <a:latin typeface="Times New Roman"/>
                        </a:rPr>
                        <a:t>89,88</a:t>
                      </a:r>
                    </a:p>
                  </a:txBody>
                  <a:tcPr marL="5283" marR="5283" marT="5283"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8" y="1457660"/>
          <a:ext cx="8501123" cy="4931134"/>
        </p:xfrm>
        <a:graphic>
          <a:graphicData uri="http://schemas.openxmlformats.org/drawingml/2006/table">
            <a:tbl>
              <a:tblPr/>
              <a:tblGrid>
                <a:gridCol w="571504"/>
                <a:gridCol w="1714512"/>
                <a:gridCol w="2117079"/>
                <a:gridCol w="721985"/>
                <a:gridCol w="721985"/>
                <a:gridCol w="742322"/>
                <a:gridCol w="955868"/>
                <a:gridCol w="955868"/>
              </a:tblGrid>
              <a:tr h="528136">
                <a:tc gridSpan="7">
                  <a:txBody>
                    <a:bodyPr/>
                    <a:lstStyle/>
                    <a:p>
                      <a:pPr algn="ctr" fontAlgn="t"/>
                      <a:r>
                        <a:rPr lang="ru-RU" sz="1200" b="1" i="0" u="none" strike="noStrike" dirty="0">
                          <a:solidFill>
                            <a:srgbClr val="000000"/>
                          </a:solidFill>
                          <a:latin typeface="Arial"/>
                        </a:rPr>
                        <a:t>Оценка результатов реализации муниципальной программы Московской области </a:t>
                      </a:r>
                      <a:br>
                        <a:rPr lang="ru-RU" sz="1200" b="1" i="0" u="none" strike="noStrike" dirty="0">
                          <a:solidFill>
                            <a:srgbClr val="000000"/>
                          </a:solidFill>
                          <a:latin typeface="Arial"/>
                        </a:rPr>
                      </a:br>
                      <a:r>
                        <a:rPr lang="ru-RU" sz="1200" b="1" i="0" u="none" strike="noStrike" dirty="0">
                          <a:solidFill>
                            <a:srgbClr val="000000"/>
                          </a:solidFill>
                          <a:latin typeface="Arial"/>
                        </a:rPr>
                        <a:t>Здравоохранение</a:t>
                      </a:r>
                      <a:br>
                        <a:rPr lang="ru-RU" sz="1200" b="1" i="0" u="none" strike="noStrike" dirty="0">
                          <a:solidFill>
                            <a:srgbClr val="000000"/>
                          </a:solidFill>
                          <a:latin typeface="Arial"/>
                        </a:rPr>
                      </a:br>
                      <a:r>
                        <a:rPr lang="ru-RU" sz="1200" b="1" i="0" u="none" strike="noStrike" dirty="0">
                          <a:solidFill>
                            <a:srgbClr val="000000"/>
                          </a:solidFill>
                          <a:latin typeface="Arial"/>
                        </a:rPr>
                        <a:t> за 2021 год</a:t>
                      </a:r>
                    </a:p>
                  </a:txBody>
                  <a:tcPr marL="5379" marR="5379" marT="53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fontAlgn="t"/>
                      <a:r>
                        <a:rPr lang="ru-RU" sz="600" b="1" i="0" u="none" strike="noStrike">
                          <a:solidFill>
                            <a:srgbClr val="000000"/>
                          </a:solidFill>
                          <a:latin typeface="Arial"/>
                        </a:rPr>
                        <a:t> </a:t>
                      </a:r>
                    </a:p>
                  </a:txBody>
                  <a:tcPr marL="5379" marR="5379" marT="53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r>
              <a:tr h="1343738">
                <a:tc>
                  <a:txBody>
                    <a:bodyPr/>
                    <a:lstStyle/>
                    <a:p>
                      <a:pPr algn="ctr" fontAlgn="ctr"/>
                      <a:r>
                        <a:rPr lang="ru-RU" sz="1050" b="0" i="0" u="none" strike="noStrike" dirty="0">
                          <a:solidFill>
                            <a:srgbClr val="000000"/>
                          </a:solidFill>
                          <a:latin typeface="Arial"/>
                        </a:rPr>
                        <a:t>№ </a:t>
                      </a:r>
                      <a:r>
                        <a:rPr lang="ru-RU" sz="1050" b="0" i="0" u="none" strike="noStrike" dirty="0" err="1">
                          <a:solidFill>
                            <a:srgbClr val="000000"/>
                          </a:solidFill>
                          <a:latin typeface="Arial"/>
                        </a:rPr>
                        <a:t>п</a:t>
                      </a:r>
                      <a:r>
                        <a:rPr lang="ru-RU" sz="1050" b="0" i="0" u="none" strike="noStrike" dirty="0">
                          <a:solidFill>
                            <a:srgbClr val="000000"/>
                          </a:solidFill>
                          <a:latin typeface="Arial"/>
                        </a:rPr>
                        <a:t>/</a:t>
                      </a:r>
                      <a:r>
                        <a:rPr lang="ru-RU" sz="1050" b="0" i="0" u="none" strike="noStrike" dirty="0" err="1">
                          <a:solidFill>
                            <a:srgbClr val="000000"/>
                          </a:solidFill>
                          <a:latin typeface="Arial"/>
                        </a:rPr>
                        <a:t>п</a:t>
                      </a:r>
                      <a:endParaRPr lang="ru-RU" sz="1050" b="0" i="0" u="none" strike="noStrike" dirty="0">
                        <a:solidFill>
                          <a:srgbClr val="000000"/>
                        </a:solidFill>
                        <a:latin typeface="Arial"/>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latin typeface="Arial"/>
                        </a:rPr>
                        <a:t>Подпрограммы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latin typeface="Arial"/>
                        </a:rPr>
                        <a:t>Показатели, характеризующие достижение цели</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Единица измерения</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Базовое значение показателя (на начало реализации Программы)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Планируемое значение показателя на 2021 год</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Достигнутое значение показателя за 2021 год</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Причины невыполнения показателей, не достигших запланированного уровня, и предложения по их дальнейшему достижению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447">
                <a:tc>
                  <a:txBody>
                    <a:bodyPr/>
                    <a:lstStyle/>
                    <a:p>
                      <a:pPr algn="ctr" fontAlgn="ctr"/>
                      <a:r>
                        <a:rPr lang="ru-RU" sz="1050" b="0" i="0" u="none" strike="noStrike">
                          <a:solidFill>
                            <a:srgbClr val="000000"/>
                          </a:solidFill>
                          <a:latin typeface="Arial"/>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latin typeface="Arial"/>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latin typeface="Arial"/>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6606">
                <a:tc rowSpan="2">
                  <a:txBody>
                    <a:bodyPr/>
                    <a:lstStyle/>
                    <a:p>
                      <a:pPr algn="l" fontAlgn="t"/>
                      <a:r>
                        <a:rPr lang="ru-RU" sz="105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ru-RU" sz="1050" b="0" i="0" u="none" strike="noStrike">
                          <a:solidFill>
                            <a:srgbClr val="000000"/>
                          </a:solidFill>
                          <a:latin typeface="Arial"/>
                        </a:rPr>
                        <a:t>Подпрограмма 1. Профилактика заболеваний и формирование здорового образа жизни. Развитие первичной медико-санитарной помощи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50" b="0" i="0" u="none" strike="noStrike" dirty="0">
                          <a:solidFill>
                            <a:srgbClr val="000000"/>
                          </a:solidFill>
                          <a:latin typeface="Arial"/>
                        </a:rPr>
                        <a:t>2021 Доля населения, прошедшего профилактические медицинские осмотры и диспансеризацию («Профилактические медицинские осмотры и диспансеризация)</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dirty="0">
                          <a:solidFill>
                            <a:srgbClr val="000000"/>
                          </a:solidFill>
                          <a:latin typeface="Arial"/>
                        </a:rPr>
                        <a:t>54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dirty="0">
                          <a:solidFill>
                            <a:srgbClr val="000000"/>
                          </a:solidFill>
                          <a:latin typeface="Arial"/>
                        </a:rPr>
                        <a:t>120,5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8917">
                <a:tc vMerge="1">
                  <a:txBody>
                    <a:bodyPr/>
                    <a:lstStyle/>
                    <a:p>
                      <a:endParaRPr lang="ru-RU"/>
                    </a:p>
                  </a:txBody>
                  <a:tcPr/>
                </a:tc>
                <a:tc vMerge="1">
                  <a:txBody>
                    <a:bodyPr/>
                    <a:lstStyle/>
                    <a:p>
                      <a:endParaRPr lang="ru-RU"/>
                    </a:p>
                  </a:txBody>
                  <a:tcPr/>
                </a:tc>
                <a:tc>
                  <a:txBody>
                    <a:bodyPr/>
                    <a:lstStyle/>
                    <a:p>
                      <a:pPr algn="l" fontAlgn="t"/>
                      <a:r>
                        <a:rPr lang="ru-RU" sz="1050" b="0" i="0" u="none" strike="noStrike" dirty="0">
                          <a:solidFill>
                            <a:srgbClr val="000000"/>
                          </a:solidFill>
                          <a:latin typeface="Arial"/>
                        </a:rPr>
                        <a:t>2021 Количество прикрепленного населения к медицинским организациям на территории округа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a:solidFill>
                            <a:srgbClr val="000000"/>
                          </a:solidFill>
                          <a:latin typeface="Arial"/>
                        </a:rPr>
                        <a:t>96</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a:solidFill>
                            <a:srgbClr val="000000"/>
                          </a:solidFill>
                          <a:latin typeface="Arial"/>
                        </a:rPr>
                        <a:t>95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a:solidFill>
                            <a:srgbClr val="000000"/>
                          </a:solidFill>
                          <a:latin typeface="Arial"/>
                        </a:rPr>
                        <a:t>96,5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2455">
                <a:tc>
                  <a:txBody>
                    <a:bodyPr/>
                    <a:lstStyle/>
                    <a:p>
                      <a:pPr algn="l" fontAlgn="t"/>
                      <a:r>
                        <a:rPr lang="ru-RU" sz="1050" b="0" i="0" u="none" strike="noStrike">
                          <a:solidFill>
                            <a:srgbClr val="000000"/>
                          </a:solidFill>
                          <a:latin typeface="Arial"/>
                        </a:rPr>
                        <a:t>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50" b="0" i="0" u="none" strike="noStrike">
                          <a:solidFill>
                            <a:srgbClr val="000000"/>
                          </a:solidFill>
                          <a:latin typeface="Arial"/>
                        </a:rPr>
                        <a:t>Подпрограмма 5. Финансовое обеспечение системы организации медицинской помощи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50" b="0" i="0" u="none" strike="noStrike" dirty="0">
                          <a:solidFill>
                            <a:srgbClr val="000000"/>
                          </a:solidFill>
                          <a:latin typeface="Arial"/>
                        </a:rPr>
                        <a:t>2021 Жилье – медикам, первичного звена и узкого профиля, обеспеченных жильем, из числа привлеченных и нуждающихся</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коэффициент</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latin typeface="Arial"/>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latin typeface="Arial"/>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a:solidFill>
                            <a:srgbClr val="000000"/>
                          </a:solidFill>
                          <a:latin typeface="Arial"/>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50" b="0" i="0" u="none" strike="noStrike" dirty="0">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8" y="1428737"/>
          <a:ext cx="8501123" cy="5286413"/>
        </p:xfrm>
        <a:graphic>
          <a:graphicData uri="http://schemas.openxmlformats.org/drawingml/2006/table">
            <a:tbl>
              <a:tblPr/>
              <a:tblGrid>
                <a:gridCol w="571504"/>
                <a:gridCol w="1714512"/>
                <a:gridCol w="2117079"/>
                <a:gridCol w="721985"/>
                <a:gridCol w="721985"/>
                <a:gridCol w="742322"/>
                <a:gridCol w="955868"/>
                <a:gridCol w="955868"/>
              </a:tblGrid>
              <a:tr h="555552">
                <a:tc gridSpan="7">
                  <a:txBody>
                    <a:bodyPr/>
                    <a:lstStyle/>
                    <a:p>
                      <a:pPr algn="ctr" fontAlgn="t"/>
                      <a:r>
                        <a:rPr lang="ru-RU" sz="1200" b="1" i="0" u="none" strike="noStrike" dirty="0">
                          <a:solidFill>
                            <a:srgbClr val="000000"/>
                          </a:solidFill>
                          <a:latin typeface="Arial"/>
                        </a:rPr>
                        <a:t>Оценка результатов реализации муниципальной программы Московской области </a:t>
                      </a:r>
                      <a:br>
                        <a:rPr lang="ru-RU" sz="1200" b="1" i="0" u="none" strike="noStrike" dirty="0">
                          <a:solidFill>
                            <a:srgbClr val="000000"/>
                          </a:solidFill>
                          <a:latin typeface="Arial"/>
                        </a:rPr>
                      </a:br>
                      <a:r>
                        <a:rPr lang="ru-RU" sz="1200" b="1" i="0" u="none" strike="noStrike" dirty="0">
                          <a:solidFill>
                            <a:srgbClr val="000000"/>
                          </a:solidFill>
                          <a:latin typeface="Arial"/>
                        </a:rPr>
                        <a:t>Культура</a:t>
                      </a:r>
                      <a:br>
                        <a:rPr lang="ru-RU" sz="1200" b="1" i="0" u="none" strike="noStrike" dirty="0">
                          <a:solidFill>
                            <a:srgbClr val="000000"/>
                          </a:solidFill>
                          <a:latin typeface="Arial"/>
                        </a:rPr>
                      </a:br>
                      <a:r>
                        <a:rPr lang="ru-RU" sz="1200" b="1" i="0" u="none" strike="noStrike" dirty="0">
                          <a:solidFill>
                            <a:srgbClr val="000000"/>
                          </a:solidFill>
                          <a:latin typeface="Arial"/>
                        </a:rPr>
                        <a:t> за 2021 год</a:t>
                      </a:r>
                    </a:p>
                  </a:txBody>
                  <a:tcPr marL="5379" marR="5379" marT="53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fontAlgn="t"/>
                      <a:r>
                        <a:rPr lang="ru-RU" sz="400" b="1" i="0" u="none" strike="noStrike">
                          <a:solidFill>
                            <a:srgbClr val="000000"/>
                          </a:solidFill>
                          <a:latin typeface="Arial"/>
                        </a:rPr>
                        <a:t> </a:t>
                      </a:r>
                    </a:p>
                  </a:txBody>
                  <a:tcPr marL="5379" marR="5379" marT="53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r>
              <a:tr h="189782">
                <a:tc rowSpan="2">
                  <a:txBody>
                    <a:bodyPr/>
                    <a:lstStyle/>
                    <a:p>
                      <a:pPr algn="ctr" fontAlgn="ctr"/>
                      <a:r>
                        <a:rPr lang="ru-RU" sz="1000" b="0" i="0" u="none" strike="noStrike" dirty="0">
                          <a:solidFill>
                            <a:srgbClr val="000000"/>
                          </a:solidFill>
                          <a:latin typeface="Arial"/>
                        </a:rPr>
                        <a:t>№ </a:t>
                      </a:r>
                      <a:r>
                        <a:rPr lang="ru-RU" sz="1000" b="0" i="0" u="none" strike="noStrike" dirty="0" err="1">
                          <a:solidFill>
                            <a:srgbClr val="000000"/>
                          </a:solidFill>
                          <a:latin typeface="Arial"/>
                        </a:rPr>
                        <a:t>п</a:t>
                      </a:r>
                      <a:r>
                        <a:rPr lang="ru-RU" sz="1000" b="0" i="0" u="none" strike="noStrike" dirty="0">
                          <a:solidFill>
                            <a:srgbClr val="000000"/>
                          </a:solidFill>
                          <a:latin typeface="Arial"/>
                        </a:rPr>
                        <a:t>/</a:t>
                      </a:r>
                      <a:r>
                        <a:rPr lang="ru-RU" sz="1000" b="0" i="0" u="none" strike="noStrike" dirty="0" err="1">
                          <a:solidFill>
                            <a:srgbClr val="000000"/>
                          </a:solidFill>
                          <a:latin typeface="Arial"/>
                        </a:rPr>
                        <a:t>п</a:t>
                      </a:r>
                      <a:endParaRPr lang="ru-RU" sz="1000" b="0" i="0" u="none" strike="noStrike" dirty="0">
                        <a:solidFill>
                          <a:srgbClr val="000000"/>
                        </a:solidFill>
                        <a:latin typeface="Arial"/>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dirty="0">
                          <a:solidFill>
                            <a:srgbClr val="000000"/>
                          </a:solidFill>
                          <a:latin typeface="Arial"/>
                        </a:rPr>
                        <a:t>Подпрограммы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dirty="0">
                          <a:solidFill>
                            <a:srgbClr val="000000"/>
                          </a:solidFill>
                          <a:latin typeface="Arial"/>
                        </a:rPr>
                        <a:t>Показатели, характеризующие достижение цели</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dirty="0">
                          <a:solidFill>
                            <a:srgbClr val="000000"/>
                          </a:solidFill>
                          <a:latin typeface="Arial"/>
                        </a:rPr>
                        <a:t>Единица измерения</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dirty="0">
                          <a:solidFill>
                            <a:srgbClr val="000000"/>
                          </a:solidFill>
                          <a:latin typeface="Arial"/>
                        </a:rPr>
                        <a:t>Базовое значение показателя (на начало реализации Программы)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dirty="0">
                          <a:solidFill>
                            <a:srgbClr val="000000"/>
                          </a:solidFill>
                          <a:latin typeface="Arial"/>
                        </a:rPr>
                        <a:t>Планируемое значение показателя на 2021 год</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800" b="0" i="0" u="none" strike="noStrike" dirty="0">
                          <a:solidFill>
                            <a:srgbClr val="000000"/>
                          </a:solidFill>
                          <a:latin typeface="Arial"/>
                        </a:rPr>
                        <a:t>Достигнутое значение показателя за 2021 год</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25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800" b="0" i="0" u="none" strike="noStrike" dirty="0">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782">
                <a:tc>
                  <a:txBody>
                    <a:bodyPr/>
                    <a:lstStyle/>
                    <a:p>
                      <a:pPr algn="ctr" fontAlgn="ctr"/>
                      <a:r>
                        <a:rPr lang="ru-RU" sz="1000" b="0" i="0" u="none" strike="noStrike">
                          <a:solidFill>
                            <a:srgbClr val="000000"/>
                          </a:solidFill>
                          <a:latin typeface="Arial"/>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Arial"/>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Arial"/>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12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13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859">
                <a:tc>
                  <a:txBody>
                    <a:bodyPr/>
                    <a:lstStyle/>
                    <a:p>
                      <a:pPr algn="l" rtl="0" fontAlgn="b"/>
                      <a:r>
                        <a:rPr lang="ru-RU" sz="1000" b="0" i="0" u="none" strike="noStrike">
                          <a:solidFill>
                            <a:srgbClr val="000000"/>
                          </a:solidFill>
                          <a:latin typeface="Arial"/>
                        </a:rPr>
                        <a:t>2</a:t>
                      </a:r>
                    </a:p>
                  </a:txBody>
                  <a:tcPr marL="5379" marR="5379" marT="53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00" b="0" i="0" u="none" strike="noStrike">
                          <a:solidFill>
                            <a:srgbClr val="000000"/>
                          </a:solidFill>
                          <a:latin typeface="Arial"/>
                        </a:rPr>
                        <a:t>Подпрограмма 2. Развитие музейного дела в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00" b="0" i="0" u="none" strike="noStrike" dirty="0">
                          <a:solidFill>
                            <a:srgbClr val="000000"/>
                          </a:solidFill>
                          <a:latin typeface="Arial"/>
                        </a:rPr>
                        <a:t>Количество посетителей муниципальных музеев</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dirty="0">
                          <a:solidFill>
                            <a:srgbClr val="000000"/>
                          </a:solidFill>
                          <a:latin typeface="Arial"/>
                        </a:rPr>
                        <a:t>Тысяча человек</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1,1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2,2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2,3</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9503">
                <a:tc rowSpan="5">
                  <a:txBody>
                    <a:bodyPr/>
                    <a:lstStyle/>
                    <a:p>
                      <a:pPr algn="l" rtl="0" fontAlgn="t"/>
                      <a:r>
                        <a:rPr lang="ru-RU" sz="1000" b="0" i="0" u="none" strike="noStrike">
                          <a:solidFill>
                            <a:srgbClr val="000000"/>
                          </a:solidFill>
                          <a:latin typeface="Arial"/>
                        </a:rPr>
                        <a:t>3</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rtl="0" fontAlgn="t"/>
                      <a:r>
                        <a:rPr lang="ru-RU" sz="1000" b="0" i="0" u="none" strike="noStrike">
                          <a:solidFill>
                            <a:srgbClr val="000000"/>
                          </a:solidFill>
                          <a:latin typeface="Arial"/>
                        </a:rPr>
                        <a:t>Подпрограмма 3. Развитие библиотечного дела в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00" b="0" i="0" u="none" strike="noStrike" dirty="0">
                          <a:solidFill>
                            <a:srgbClr val="000000"/>
                          </a:solidFill>
                          <a:latin typeface="Arial"/>
                        </a:rPr>
                        <a:t>Поступление в фонды библиотек муниципальных образований и государственных библиотек субъекта Российской Федерации не менее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527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1514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990">
                <a:tc vMerge="1">
                  <a:txBody>
                    <a:bodyPr/>
                    <a:lstStyle/>
                    <a:p>
                      <a:endParaRPr lang="ru-RU"/>
                    </a:p>
                  </a:txBody>
                  <a:tcPr/>
                </a:tc>
                <a:tc vMerge="1">
                  <a:txBody>
                    <a:bodyPr/>
                    <a:lstStyle/>
                    <a:p>
                      <a:endParaRPr lang="ru-RU"/>
                    </a:p>
                  </a:txBody>
                  <a:tcPr/>
                </a:tc>
                <a:tc>
                  <a:txBody>
                    <a:bodyPr/>
                    <a:lstStyle/>
                    <a:p>
                      <a:pPr algn="l" rtl="0" fontAlgn="t"/>
                      <a:r>
                        <a:rPr lang="ru-RU" sz="1000" b="0" i="0" u="none" strike="noStrike" dirty="0">
                          <a:solidFill>
                            <a:srgbClr val="000000"/>
                          </a:solidFill>
                          <a:latin typeface="Arial"/>
                        </a:rPr>
                        <a:t>Обеспечение роста числа пользователей муниципальных библиотек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Человек</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24000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24000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29036</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681">
                <a:tc vMerge="1">
                  <a:txBody>
                    <a:bodyPr/>
                    <a:lstStyle/>
                    <a:p>
                      <a:endParaRPr lang="ru-RU"/>
                    </a:p>
                  </a:txBody>
                  <a:tcPr/>
                </a:tc>
                <a:tc vMerge="1">
                  <a:txBody>
                    <a:bodyPr/>
                    <a:lstStyle/>
                    <a:p>
                      <a:endParaRPr lang="ru-RU"/>
                    </a:p>
                  </a:txBody>
                  <a:tcPr/>
                </a:tc>
                <a:tc>
                  <a:txBody>
                    <a:bodyPr/>
                    <a:lstStyle/>
                    <a:p>
                      <a:pPr algn="l" rtl="0" fontAlgn="t"/>
                      <a:r>
                        <a:rPr lang="ru-RU" sz="1000" b="0" i="0" u="none" strike="noStrike" dirty="0">
                          <a:solidFill>
                            <a:srgbClr val="000000"/>
                          </a:solidFill>
                          <a:latin typeface="Arial"/>
                        </a:rPr>
                        <a:t>Увеличение количества библиотек, внедривших стандарты деятельности библиотеки нового формата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17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17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9503">
                <a:tc vMerge="1">
                  <a:txBody>
                    <a:bodyPr/>
                    <a:lstStyle/>
                    <a:p>
                      <a:endParaRPr lang="ru-RU"/>
                    </a:p>
                  </a:txBody>
                  <a:tcPr/>
                </a:tc>
                <a:tc vMerge="1">
                  <a:txBody>
                    <a:bodyPr/>
                    <a:lstStyle/>
                    <a:p>
                      <a:endParaRPr lang="ru-RU"/>
                    </a:p>
                  </a:txBody>
                  <a:tcPr/>
                </a:tc>
                <a:tc>
                  <a:txBody>
                    <a:bodyPr/>
                    <a:lstStyle/>
                    <a:p>
                      <a:pPr algn="l" rtl="0" fontAlgn="t"/>
                      <a:r>
                        <a:rPr lang="ru-RU" sz="1000" b="0" i="0" u="none" strike="noStrike" dirty="0">
                          <a:solidFill>
                            <a:srgbClr val="000000"/>
                          </a:solidFill>
                          <a:latin typeface="Arial"/>
                        </a:rPr>
                        <a:t>Количество посещений библиотек (на 1 жителя в год) (комплектование книжных фондов муниципальных общедоступных библиотек)</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посещение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2,8</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3,13</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511">
                <a:tc vMerge="1">
                  <a:txBody>
                    <a:bodyPr/>
                    <a:lstStyle/>
                    <a:p>
                      <a:endParaRPr lang="ru-RU"/>
                    </a:p>
                  </a:txBody>
                  <a:tcPr/>
                </a:tc>
                <a:tc vMerge="1">
                  <a:txBody>
                    <a:bodyPr/>
                    <a:lstStyle/>
                    <a:p>
                      <a:endParaRPr lang="ru-RU"/>
                    </a:p>
                  </a:txBody>
                  <a:tcPr/>
                </a:tc>
                <a:tc>
                  <a:txBody>
                    <a:bodyPr/>
                    <a:lstStyle/>
                    <a:p>
                      <a:pPr algn="l" rtl="0" fontAlgn="t"/>
                      <a:r>
                        <a:rPr lang="ru-RU" sz="1000" b="0" i="0" u="none" strike="noStrike" dirty="0">
                          <a:solidFill>
                            <a:srgbClr val="000000"/>
                          </a:solidFill>
                          <a:latin typeface="Arial"/>
                        </a:rPr>
                        <a:t>Количество посещений организаций культуры по отношению к уровню 2017 года (в части посещений библиотек)</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8" y="1532964"/>
          <a:ext cx="8429684" cy="5264561"/>
        </p:xfrm>
        <a:graphic>
          <a:graphicData uri="http://schemas.openxmlformats.org/drawingml/2006/table">
            <a:tbl>
              <a:tblPr/>
              <a:tblGrid>
                <a:gridCol w="571504"/>
                <a:gridCol w="1428760"/>
                <a:gridCol w="2365830"/>
                <a:gridCol w="715918"/>
                <a:gridCol w="715918"/>
                <a:gridCol w="736084"/>
                <a:gridCol w="947835"/>
                <a:gridCol w="947835"/>
              </a:tblGrid>
              <a:tr h="266136">
                <a:tc rowSpan="8">
                  <a:txBody>
                    <a:bodyPr/>
                    <a:lstStyle/>
                    <a:p>
                      <a:pPr algn="l" rtl="0" fontAlgn="t"/>
                      <a:r>
                        <a:rPr lang="ru-RU" sz="1050" b="0" i="0" u="none" strike="noStrike" dirty="0">
                          <a:solidFill>
                            <a:srgbClr val="000000"/>
                          </a:solidFill>
                          <a:latin typeface="Arial"/>
                        </a:rPr>
                        <a:t>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l" rtl="0" fontAlgn="t"/>
                      <a:r>
                        <a:rPr lang="ru-RU" sz="1050" b="0" i="0" u="none" strike="noStrike" dirty="0">
                          <a:solidFill>
                            <a:srgbClr val="000000"/>
                          </a:solidFill>
                          <a:latin typeface="Arial"/>
                        </a:rPr>
                        <a:t>Подпрограмма 4. Развитие профессионального искусства, гастрольно-концертной и </a:t>
                      </a:r>
                      <a:r>
                        <a:rPr lang="ru-RU" sz="1050" b="0" i="0" u="none" strike="noStrike" dirty="0" err="1">
                          <a:solidFill>
                            <a:srgbClr val="000000"/>
                          </a:solidFill>
                          <a:latin typeface="Arial"/>
                        </a:rPr>
                        <a:t>культурно-досуговой</a:t>
                      </a:r>
                      <a:r>
                        <a:rPr lang="ru-RU" sz="1050" b="0" i="0" u="none" strike="noStrike" dirty="0">
                          <a:solidFill>
                            <a:srgbClr val="000000"/>
                          </a:solidFill>
                          <a:latin typeface="Arial"/>
                        </a:rPr>
                        <a:t> деятельности, кинематографии Московской области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dirty="0">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98</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1314">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получателей адресной финансовой поддержки по итогам </a:t>
                      </a:r>
                      <a:r>
                        <a:rPr lang="ru-RU" sz="1050" b="0" i="0" u="none" strike="noStrike" dirty="0" err="1">
                          <a:solidFill>
                            <a:srgbClr val="000000"/>
                          </a:solidFill>
                          <a:latin typeface="Arial"/>
                        </a:rPr>
                        <a:t>рейтингования</a:t>
                      </a:r>
                      <a:r>
                        <a:rPr lang="ru-RU" sz="1050" b="0" i="0" u="none" strike="noStrike" dirty="0">
                          <a:solidFill>
                            <a:srgbClr val="000000"/>
                          </a:solidFill>
                          <a:latin typeface="Arial"/>
                        </a:rPr>
                        <a:t> обучающихся учреждений дополнительного образования сферы культуры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208">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праздничных и культурно-массовых мероприятий, в т. ч. творческих фестивалей</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2278">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стипендий Главы муниципального образования Московской области выдающимся деятелям культуры и искусства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208">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поддержанных творческих инициатив и проектов (нарастающим итогом)</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208">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Доля детей, привлекаемых к участию в творческих мероприятиях сферы культуры</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19,19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19,2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20,9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5171">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2021 Увеличение числа посещений культурных мероприятий</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Тысяча единиц</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561,598</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561,598</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580,582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0349">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граждан, принимающих участие в добровольческой деятельности, получивших государственную (муниципальную) поддержку в форме субсидий бюджетным учреждениям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64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a:solidFill>
                            <a:srgbClr val="000000"/>
                          </a:solidFill>
                          <a:latin typeface="Arial"/>
                        </a:rPr>
                        <a:t>65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431036"/>
          <a:ext cx="8501123" cy="5102064"/>
        </p:xfrm>
        <a:graphic>
          <a:graphicData uri="http://schemas.openxmlformats.org/drawingml/2006/table">
            <a:tbl>
              <a:tblPr/>
              <a:tblGrid>
                <a:gridCol w="357190"/>
                <a:gridCol w="1357322"/>
                <a:gridCol w="2244803"/>
                <a:gridCol w="725332"/>
                <a:gridCol w="613968"/>
                <a:gridCol w="1086548"/>
                <a:gridCol w="1086548"/>
                <a:gridCol w="1029412"/>
              </a:tblGrid>
              <a:tr h="920751">
                <a:tc rowSpan="5">
                  <a:txBody>
                    <a:bodyPr/>
                    <a:lstStyle/>
                    <a:p>
                      <a:pPr>
                        <a:lnSpc>
                          <a:spcPct val="115000"/>
                        </a:lnSpc>
                        <a:spcAft>
                          <a:spcPts val="0"/>
                        </a:spcAft>
                      </a:pPr>
                      <a:r>
                        <a:rPr lang="ru-RU" sz="1050" dirty="0">
                          <a:solidFill>
                            <a:srgbClr val="000000"/>
                          </a:solidFill>
                          <a:latin typeface="Arial"/>
                          <a:ea typeface="Times New Roman"/>
                          <a:cs typeface="Times New Roman"/>
                        </a:rPr>
                        <a:t>5</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pPr>
                      <a:r>
                        <a:rPr lang="ru-RU" sz="1050" dirty="0">
                          <a:solidFill>
                            <a:srgbClr val="000000"/>
                          </a:solidFill>
                          <a:latin typeface="Arial"/>
                          <a:ea typeface="Times New Roman"/>
                          <a:cs typeface="Times New Roman"/>
                        </a:rPr>
                        <a:t>Подпрограмма 5. Укрепление материально-технической базы государственных и муниципальных учреждений культуры, образовательных организаций в сфере культуры Московской области</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dirty="0">
                          <a:solidFill>
                            <a:srgbClr val="000000"/>
                          </a:solidFill>
                          <a:latin typeface="Arial"/>
                          <a:ea typeface="Times New Roman"/>
                          <a:cs typeface="Times New Roman"/>
                        </a:rPr>
                        <a:t>2021 Количество созданных (реконструированных) и капитально отремонтированных объектов организаций культуры</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единиц</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5767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050" dirty="0">
                          <a:solidFill>
                            <a:srgbClr val="000000"/>
                          </a:solidFill>
                          <a:latin typeface="Arial"/>
                          <a:ea typeface="Times New Roman"/>
                          <a:cs typeface="Times New Roman"/>
                        </a:rPr>
                        <a:t>2021 Количество организаций культуры, получивших современное оборудование</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535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050" dirty="0">
                          <a:solidFill>
                            <a:srgbClr val="000000"/>
                          </a:solidFill>
                          <a:latin typeface="Arial"/>
                          <a:ea typeface="Times New Roman"/>
                          <a:cs typeface="Times New Roman"/>
                        </a:rPr>
                        <a:t>Количество муниципальных учреждений культуры Московской области, по которым осуществлено развитие материально-технической базы (в части увеличения стоимости основных средств)</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689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050" dirty="0">
                          <a:solidFill>
                            <a:srgbClr val="000000"/>
                          </a:solidFill>
                          <a:latin typeface="Arial"/>
                          <a:ea typeface="Times New Roman"/>
                          <a:cs typeface="Times New Roman"/>
                        </a:rPr>
                        <a:t>Количество капитально отремонтированных объектов организации культуры (в том числе техническое переоснащение современным непроизводственным оборудованием и благоустройство территории) </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67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050" dirty="0">
                          <a:solidFill>
                            <a:srgbClr val="000000"/>
                          </a:solidFill>
                          <a:latin typeface="Arial"/>
                          <a:ea typeface="Times New Roman"/>
                          <a:cs typeface="Times New Roman"/>
                        </a:rPr>
                        <a:t>Количество капитально отремонтированных </a:t>
                      </a:r>
                      <a:r>
                        <a:rPr lang="ru-RU" sz="1050" dirty="0" err="1">
                          <a:solidFill>
                            <a:srgbClr val="000000"/>
                          </a:solidFill>
                          <a:latin typeface="Arial"/>
                          <a:ea typeface="Times New Roman"/>
                          <a:cs typeface="Times New Roman"/>
                        </a:rPr>
                        <a:t>культурно-досуговых</a:t>
                      </a:r>
                      <a:r>
                        <a:rPr lang="ru-RU" sz="1050" dirty="0">
                          <a:solidFill>
                            <a:srgbClr val="000000"/>
                          </a:solidFill>
                          <a:latin typeface="Arial"/>
                          <a:ea typeface="Times New Roman"/>
                          <a:cs typeface="Times New Roman"/>
                        </a:rPr>
                        <a:t> учреждений в сельской местности</a:t>
                      </a:r>
                      <a:endParaRPr lang="ru-RU" sz="105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14282" y="1428737"/>
          <a:ext cx="8786875" cy="5072097"/>
        </p:xfrm>
        <a:graphic>
          <a:graphicData uri="http://schemas.openxmlformats.org/drawingml/2006/table">
            <a:tbl>
              <a:tblPr/>
              <a:tblGrid>
                <a:gridCol w="571504"/>
                <a:gridCol w="1571636"/>
                <a:gridCol w="2407959"/>
                <a:gridCol w="746253"/>
                <a:gridCol w="746253"/>
                <a:gridCol w="767274"/>
                <a:gridCol w="987998"/>
                <a:gridCol w="987998"/>
              </a:tblGrid>
              <a:tr h="1305989">
                <a:tc rowSpan="5">
                  <a:txBody>
                    <a:bodyPr/>
                    <a:lstStyle/>
                    <a:p>
                      <a:pPr algn="l" rtl="0" fontAlgn="t"/>
                      <a:r>
                        <a:rPr lang="ru-RU" sz="6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rtl="0" fontAlgn="t"/>
                      <a:r>
                        <a:rPr lang="ru-RU" sz="6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dirty="0">
                          <a:solidFill>
                            <a:srgbClr val="000000"/>
                          </a:solidFill>
                          <a:latin typeface="Arial"/>
                        </a:rPr>
                        <a:t>Количество созданных (реконструированных) и капитально отремонтированных объектов организаций культуры (модернизация муниципальных детских школ искусств по видам искусств)</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dirty="0">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5989">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созданных (реконструированных) и капитально отремонтированных объектов организаций культуры (капитальный ремонт и техническое переоснащение детских школ искусств)</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8057">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муниципальных организаций культуры оснащенных кинооборудованием</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5989">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приобретенных передвижных </a:t>
                      </a:r>
                      <a:r>
                        <a:rPr lang="ru-RU" sz="1050" b="0" i="0" u="none" strike="noStrike" dirty="0" err="1">
                          <a:solidFill>
                            <a:srgbClr val="000000"/>
                          </a:solidFill>
                          <a:latin typeface="Arial"/>
                        </a:rPr>
                        <a:t>многофукциональных</a:t>
                      </a:r>
                      <a:r>
                        <a:rPr lang="ru-RU" sz="1050" b="0" i="0" u="none" strike="noStrike" dirty="0">
                          <a:solidFill>
                            <a:srgbClr val="000000"/>
                          </a:solidFill>
                          <a:latin typeface="Arial"/>
                        </a:rPr>
                        <a:t> культурных центров (автоклубов) для обслуживания сельского населения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073">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Переоснащены муниципальные библиотеки по модельному стандарту</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500173"/>
          <a:ext cx="8501122" cy="5000660"/>
        </p:xfrm>
        <a:graphic>
          <a:graphicData uri="http://schemas.openxmlformats.org/drawingml/2006/table">
            <a:tbl>
              <a:tblPr/>
              <a:tblGrid>
                <a:gridCol w="500066"/>
                <a:gridCol w="1428760"/>
                <a:gridCol w="2474270"/>
                <a:gridCol w="721985"/>
                <a:gridCol w="721985"/>
                <a:gridCol w="742322"/>
                <a:gridCol w="955867"/>
                <a:gridCol w="955867"/>
              </a:tblGrid>
              <a:tr h="1596744">
                <a:tc rowSpan="2">
                  <a:txBody>
                    <a:bodyPr/>
                    <a:lstStyle/>
                    <a:p>
                      <a:pPr algn="l" rtl="0" fontAlgn="t"/>
                      <a:r>
                        <a:rPr lang="ru-RU" sz="6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fontAlgn="t"/>
                      <a:r>
                        <a:rPr lang="ru-RU" sz="105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dirty="0">
                          <a:solidFill>
                            <a:srgbClr val="000000"/>
                          </a:solidFill>
                          <a:latin typeface="Arial"/>
                        </a:rPr>
                        <a:t>Количество организаций культуры, получивших современное оборудование (детские школы искусств по видам искусств) (приобретение музыкальных инструментов, оборудования и учебных материалов)</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dirty="0">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8700">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Количество организаций культуры, получивших современное оборудование (детские школы искусств по видам искусств) (приобретение музыкальных инструментов)</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Единица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2608">
                <a:tc rowSpan="2">
                  <a:txBody>
                    <a:bodyPr/>
                    <a:lstStyle/>
                    <a:p>
                      <a:pPr algn="l" rtl="0" fontAlgn="t"/>
                      <a:r>
                        <a:rPr lang="ru-RU" sz="600" b="0" i="0" u="none" strike="noStrike">
                          <a:solidFill>
                            <a:srgbClr val="000000"/>
                          </a:solidFill>
                          <a:latin typeface="Arial"/>
                        </a:rPr>
                        <a:t>6</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fontAlgn="t"/>
                      <a:r>
                        <a:rPr lang="ru-RU" sz="1050" b="0" i="0" u="none" strike="noStrike">
                          <a:solidFill>
                            <a:srgbClr val="000000"/>
                          </a:solidFill>
                          <a:latin typeface="Arial"/>
                        </a:rPr>
                        <a:t>Подпрограмма 6. Развитие образования в сфере культуры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dirty="0">
                          <a:solidFill>
                            <a:srgbClr val="000000"/>
                          </a:solidFill>
                          <a:latin typeface="Arial"/>
                        </a:rPr>
                        <a:t>Доля детей в возрасте от 5 до 18 лет, охваченных дополнительным образованием сферы культуры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8,5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9,3</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11,9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2608">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Доля детей в возрасте от 7 до 15 лет, обучающихся по </a:t>
                      </a:r>
                      <a:r>
                        <a:rPr lang="ru-RU" sz="1050" b="0" i="0" u="none" strike="noStrike" dirty="0" err="1">
                          <a:solidFill>
                            <a:srgbClr val="000000"/>
                          </a:solidFill>
                          <a:latin typeface="Arial"/>
                        </a:rPr>
                        <a:t>предпрофессиональным</a:t>
                      </a:r>
                      <a:r>
                        <a:rPr lang="ru-RU" sz="1050" b="0" i="0" u="none" strike="noStrike" dirty="0">
                          <a:solidFill>
                            <a:srgbClr val="000000"/>
                          </a:solidFill>
                          <a:latin typeface="Arial"/>
                        </a:rPr>
                        <a:t> программам в области искусств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3,5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6,3</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5,6</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Неверно указано плановое значение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1357298"/>
            <a:ext cx="5214974" cy="5357849"/>
          </a:xfrm>
        </p:spPr>
        <p:txBody>
          <a:bodyPr>
            <a:normAutofit/>
          </a:bodyPr>
          <a:lstStyle/>
          <a:p>
            <a:pPr lvl="0" indent="457200" fontAlgn="base">
              <a:spcAft>
                <a:spcPct val="0"/>
              </a:spcAft>
              <a:tabLst>
                <a:tab pos="769938" algn="l"/>
              </a:tabLst>
            </a:pPr>
            <a:r>
              <a:rPr kumimoji="0" lang="ru-RU" altLang="zh-CN" sz="1400" b="1" i="0" u="none" strike="noStrike" cap="none" normalizeH="0" baseline="0" dirty="0" smtClean="0">
                <a:ln>
                  <a:noFill/>
                </a:ln>
                <a:solidFill>
                  <a:schemeClr val="accent5">
                    <a:lumMod val="75000"/>
                  </a:schemeClr>
                </a:solidFill>
                <a:effectLst/>
                <a:latin typeface="Arial" pitchFamily="34" charset="0"/>
                <a:ea typeface="Times New Roman" pitchFamily="18" charset="0"/>
                <a:cs typeface="Arial" pitchFamily="34" charset="0"/>
              </a:rPr>
              <a:t>Городской округ Шатура </a:t>
            </a:r>
            <a:r>
              <a:rPr kumimoji="0" lang="ru-RU" altLang="zh-CN" sz="14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административно-территориальное образование, а также муниципальное образование Городской округ Шатура в составе Московской области. Р</a:t>
            </a:r>
            <a:r>
              <a:rPr lang="ru-RU" sz="1400" b="1" dirty="0" smtClean="0">
                <a:solidFill>
                  <a:schemeClr val="accent1">
                    <a:lumMod val="75000"/>
                  </a:schemeClr>
                </a:solidFill>
                <a:latin typeface="Arial Narrow" pitchFamily="34" charset="0"/>
              </a:rPr>
              <a:t>асположен </a:t>
            </a:r>
            <a:r>
              <a:rPr lang="ru-RU" sz="1400" b="1" dirty="0">
                <a:solidFill>
                  <a:schemeClr val="accent1">
                    <a:lumMod val="75000"/>
                  </a:schemeClr>
                </a:solidFill>
                <a:latin typeface="Arial Narrow" pitchFamily="34" charset="0"/>
              </a:rPr>
              <a:t>на восточной окраине Подмосковья, граничит с Орехово-Зуевским, Егорьевским районами Московской области, а также с Владимирской и Рязанской областями.</a:t>
            </a:r>
            <a: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t/>
            </a:r>
            <a:b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br>
            <a: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t/>
            </a:r>
            <a:b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br>
            <a:r>
              <a:rPr kumimoji="0" lang="ru-RU" altLang="zh-CN"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ru-RU" altLang="zh-CN" sz="1400" b="1" i="0" u="none" strike="noStrike" cap="none" normalizeH="0" baseline="0" dirty="0" smtClean="0">
                <a:ln>
                  <a:noFill/>
                </a:ln>
                <a:solidFill>
                  <a:schemeClr val="accent5">
                    <a:lumMod val="75000"/>
                  </a:schemeClr>
                </a:solidFill>
                <a:effectLst/>
                <a:latin typeface="Arial Narrow" pitchFamily="34" charset="0"/>
                <a:ea typeface="Times New Roman" pitchFamily="18" charset="0"/>
                <a:cs typeface="Arial" pitchFamily="34" charset="0"/>
              </a:rPr>
              <a:t>Площадь территории: 2675,14 кв.км </a:t>
            </a:r>
            <a: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(6% от площади всей Московской области). Общая численность населения на 2021 год составляет 86168 человек.   </a:t>
            </a:r>
            <a:b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br>
            <a: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 Административный центр: город Шатура </a:t>
            </a:r>
            <a: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t/>
            </a:r>
            <a:br>
              <a:rPr kumimoji="0" lang="ru-RU" altLang="zh-CN" sz="1400" b="0" i="0" u="none" strike="noStrike" cap="none" normalizeH="0" baseline="0" dirty="0" smtClean="0">
                <a:ln>
                  <a:noFill/>
                </a:ln>
                <a:solidFill>
                  <a:schemeClr val="accent1">
                    <a:lumMod val="75000"/>
                  </a:schemeClr>
                </a:solidFill>
                <a:effectLst/>
                <a:latin typeface="Arial Narrow" pitchFamily="34" charset="0"/>
                <a:cs typeface="Arial" pitchFamily="34" charset="0"/>
              </a:rPr>
            </a:br>
            <a: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В городском округе Шатура насчитывается 188 населенных пунктов. Крупнейшими из них являются город Шатура, город Рошаль, рабочий поселок Мишеронский, рабочий поселок Черусти, поселок Шатурторф, поселок центральной усадьбы совхоза «Мир».</a:t>
            </a:r>
            <a:b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br>
            <a:r>
              <a:rPr kumimoji="0" lang="ru-RU" altLang="zh-CN" sz="1400" b="0" i="0" u="none" strike="noStrike" cap="none" normalizeH="0" baseline="0" dirty="0" smtClean="0">
                <a:ln>
                  <a:noFill/>
                </a:ln>
                <a:solidFill>
                  <a:schemeClr val="tx1"/>
                </a:solidFill>
                <a:effectLst/>
                <a:latin typeface="Arial Narrow" pitchFamily="34" charset="0"/>
                <a:cs typeface="Arial" pitchFamily="34" charset="0"/>
              </a:rPr>
              <a:t/>
            </a:r>
            <a:br>
              <a:rPr kumimoji="0" lang="ru-RU" altLang="zh-CN" sz="1400" b="0" i="0" u="none" strike="noStrike" cap="none" normalizeH="0" baseline="0" dirty="0" smtClean="0">
                <a:ln>
                  <a:noFill/>
                </a:ln>
                <a:solidFill>
                  <a:schemeClr val="tx1"/>
                </a:solidFill>
                <a:effectLst/>
                <a:latin typeface="Arial Narrow" pitchFamily="34" charset="0"/>
                <a:cs typeface="Arial" pitchFamily="34" charset="0"/>
              </a:rPr>
            </a:br>
            <a:r>
              <a:rPr kumimoji="0" lang="ru-RU" altLang="zh-CN" sz="1400" b="1" i="0" u="none" strike="noStrike" cap="none" normalizeH="0" baseline="0" dirty="0" smtClean="0">
                <a:ln>
                  <a:noFill/>
                </a:ln>
                <a:solidFill>
                  <a:schemeClr val="accent5">
                    <a:lumMod val="75000"/>
                  </a:schemeClr>
                </a:solidFill>
                <a:effectLst/>
                <a:latin typeface="Arial Narrow" pitchFamily="34" charset="0"/>
                <a:ea typeface="Times New Roman" pitchFamily="18" charset="0"/>
                <a:cs typeface="Arial" pitchFamily="34" charset="0"/>
              </a:rPr>
              <a:t>Основные отрасли промышленности Городского округа</a:t>
            </a:r>
            <a:r>
              <a:rPr kumimoji="0" lang="ru-RU" altLang="zh-CN"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ru-RU" altLang="zh-CN" sz="14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производство и распределение электроэнергии, деревообрабатывающая, мебельная, легкая, пищевая, химическая промышленность  и перерабатывающее </a:t>
            </a:r>
            <a:r>
              <a:rPr kumimoji="0" lang="ru-RU" altLang="zh-CN" sz="13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t>производство.</a:t>
            </a:r>
            <a:br>
              <a:rPr kumimoji="0" lang="ru-RU" altLang="zh-CN" sz="1300" b="1" i="0" u="none" strike="noStrike" cap="none" normalizeH="0" baseline="0" dirty="0" smtClean="0">
                <a:ln>
                  <a:noFill/>
                </a:ln>
                <a:solidFill>
                  <a:schemeClr val="accent1">
                    <a:lumMod val="75000"/>
                  </a:schemeClr>
                </a:solidFill>
                <a:effectLst/>
                <a:latin typeface="Arial Narrow" pitchFamily="34" charset="0"/>
                <a:ea typeface="Times New Roman" pitchFamily="18" charset="0"/>
                <a:cs typeface="Arial" pitchFamily="34" charset="0"/>
              </a:rPr>
            </a:br>
            <a:r>
              <a:rPr kumimoji="0" lang="ru-RU" altLang="zh-CN" sz="1300" b="0" i="0" u="none" strike="noStrike" cap="none" normalizeH="0" baseline="0" dirty="0" smtClean="0">
                <a:ln>
                  <a:noFill/>
                </a:ln>
                <a:solidFill>
                  <a:schemeClr val="tx1"/>
                </a:solidFill>
                <a:effectLst/>
                <a:latin typeface="Arial Narrow" pitchFamily="34" charset="0"/>
                <a:cs typeface="Arial" pitchFamily="34" charset="0"/>
              </a:rPr>
              <a:t/>
            </a:r>
            <a:br>
              <a:rPr kumimoji="0" lang="ru-RU" altLang="zh-CN" sz="1300" b="0" i="0" u="none" strike="noStrike" cap="none" normalizeH="0" baseline="0" dirty="0" smtClean="0">
                <a:ln>
                  <a:noFill/>
                </a:ln>
                <a:solidFill>
                  <a:schemeClr val="tx1"/>
                </a:solidFill>
                <a:effectLst/>
                <a:latin typeface="Arial Narrow" pitchFamily="34" charset="0"/>
                <a:cs typeface="Arial" pitchFamily="34" charset="0"/>
              </a:rPr>
            </a:br>
            <a:r>
              <a:rPr kumimoji="0" lang="ru-RU" altLang="zh-CN" sz="1300" b="1" i="0" u="none" strike="noStrike" cap="none" normalizeH="0" baseline="0" dirty="0" smtClean="0">
                <a:ln>
                  <a:noFill/>
                </a:ln>
                <a:solidFill>
                  <a:schemeClr val="accent5">
                    <a:lumMod val="75000"/>
                  </a:schemeClr>
                </a:solidFill>
                <a:effectLst/>
                <a:latin typeface="Arial Narrow" pitchFamily="34" charset="0"/>
                <a:ea typeface="Times New Roman" pitchFamily="18" charset="0"/>
                <a:cs typeface="Arial" pitchFamily="34" charset="0"/>
              </a:rPr>
              <a:t>          Глава Городского округа Шатура – Алексей Владимирович </a:t>
            </a:r>
            <a:r>
              <a:rPr kumimoji="0" lang="ru-RU" altLang="zh-CN" sz="1300" b="1" i="0" u="none" strike="noStrike" cap="none" normalizeH="0" baseline="0" dirty="0" err="1" smtClean="0">
                <a:ln>
                  <a:noFill/>
                </a:ln>
                <a:solidFill>
                  <a:schemeClr val="accent5">
                    <a:lumMod val="75000"/>
                  </a:schemeClr>
                </a:solidFill>
                <a:effectLst/>
                <a:latin typeface="Arial Narrow" pitchFamily="34" charset="0"/>
                <a:ea typeface="Times New Roman" pitchFamily="18" charset="0"/>
                <a:cs typeface="Arial" pitchFamily="34" charset="0"/>
              </a:rPr>
              <a:t>Артюхин</a:t>
            </a:r>
            <a:r>
              <a:rPr kumimoji="0" lang="ru-RU" altLang="zh-CN" sz="1300" b="0" i="0" u="none" strike="noStrike" cap="none" normalizeH="0" baseline="0" dirty="0" smtClean="0">
                <a:ln>
                  <a:noFill/>
                </a:ln>
                <a:solidFill>
                  <a:schemeClr val="accent5">
                    <a:lumMod val="75000"/>
                  </a:schemeClr>
                </a:solidFill>
                <a:effectLst/>
                <a:latin typeface="Arial Narrow" pitchFamily="34" charset="0"/>
                <a:cs typeface="Arial" pitchFamily="34" charset="0"/>
              </a:rPr>
              <a:t/>
            </a:r>
            <a:br>
              <a:rPr kumimoji="0" lang="ru-RU" altLang="zh-CN" sz="1300" b="0" i="0" u="none" strike="noStrike" cap="none" normalizeH="0" baseline="0" dirty="0" smtClean="0">
                <a:ln>
                  <a:noFill/>
                </a:ln>
                <a:solidFill>
                  <a:schemeClr val="accent5">
                    <a:lumMod val="75000"/>
                  </a:schemeClr>
                </a:solidFill>
                <a:effectLst/>
                <a:latin typeface="Arial Narrow" pitchFamily="34" charset="0"/>
                <a:cs typeface="Arial" pitchFamily="34" charset="0"/>
              </a:rPr>
            </a:br>
            <a:endParaRPr lang="ru-RU" sz="1300" b="1" dirty="0">
              <a:solidFill>
                <a:schemeClr val="accent3">
                  <a:lumMod val="50000"/>
                </a:schemeClr>
              </a:solidFill>
              <a:latin typeface="Arial Narrow" pitchFamily="34" charset="0"/>
            </a:endParaRPr>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pic>
        <p:nvPicPr>
          <p:cNvPr id="10242" name="Picture 2" descr="https://www.shatura.ru/files/image/29/41/05/8q4.jpg"/>
          <p:cNvPicPr>
            <a:picLocks noChangeAspect="1" noChangeArrowheads="1"/>
          </p:cNvPicPr>
          <p:nvPr/>
        </p:nvPicPr>
        <p:blipFill>
          <a:blip r:embed="rId4"/>
          <a:srcRect/>
          <a:stretch>
            <a:fillRect/>
          </a:stretch>
        </p:blipFill>
        <p:spPr bwMode="auto">
          <a:xfrm>
            <a:off x="5286380" y="1357298"/>
            <a:ext cx="3571900" cy="5072098"/>
          </a:xfrm>
          <a:prstGeom prst="rect">
            <a:avLst/>
          </a:prstGeom>
          <a:noFill/>
        </p:spPr>
      </p:pic>
      <p:sp>
        <p:nvSpPr>
          <p:cNvPr id="11"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500174"/>
          <a:ext cx="8572559" cy="5000661"/>
        </p:xfrm>
        <a:graphic>
          <a:graphicData uri="http://schemas.openxmlformats.org/drawingml/2006/table">
            <a:tbl>
              <a:tblPr/>
              <a:tblGrid>
                <a:gridCol w="500066"/>
                <a:gridCol w="1428760"/>
                <a:gridCol w="2511271"/>
                <a:gridCol w="728052"/>
                <a:gridCol w="728052"/>
                <a:gridCol w="748560"/>
                <a:gridCol w="963899"/>
                <a:gridCol w="963899"/>
              </a:tblGrid>
              <a:tr h="1438682">
                <a:tc rowSpan="4">
                  <a:txBody>
                    <a:bodyPr/>
                    <a:lstStyle/>
                    <a:p>
                      <a:pPr algn="l" rtl="0" fontAlgn="t"/>
                      <a:r>
                        <a:rPr lang="ru-RU" sz="600" b="0" i="0" u="none" strike="noStrike">
                          <a:solidFill>
                            <a:srgbClr val="000000"/>
                          </a:solidFill>
                          <a:latin typeface="Arial"/>
                        </a:rPr>
                        <a:t>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rtl="0" fontAlgn="t"/>
                      <a:r>
                        <a:rPr lang="ru-RU" sz="1050" b="0" i="0" u="none" strike="noStrike" dirty="0">
                          <a:solidFill>
                            <a:srgbClr val="000000"/>
                          </a:solidFill>
                          <a:latin typeface="Arial"/>
                        </a:rPr>
                        <a:t>Подпрограмма 7. Развитие архивного дела в Московской области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dirty="0">
                          <a:solidFill>
                            <a:srgbClr val="000000"/>
                          </a:solidFill>
                          <a:latin typeface="Arial"/>
                        </a:rPr>
                        <a:t>2021 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dirty="0">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9931">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2021 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100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9931">
                <a:tc vMerge="1">
                  <a:txBody>
                    <a:bodyPr/>
                    <a:lstStyle/>
                    <a:p>
                      <a:endParaRPr lang="ru-RU"/>
                    </a:p>
                  </a:txBody>
                  <a:tcPr/>
                </a:tc>
                <a:tc vMerge="1">
                  <a:txBody>
                    <a:bodyPr/>
                    <a:lstStyle/>
                    <a:p>
                      <a:endParaRPr lang="ru-RU"/>
                    </a:p>
                  </a:txBody>
                  <a:tcPr/>
                </a:tc>
                <a:tc>
                  <a:txBody>
                    <a:bodyPr/>
                    <a:lstStyle/>
                    <a:p>
                      <a:pPr algn="l" rtl="0" fontAlgn="t"/>
                      <a:r>
                        <a:rPr lang="ru-RU" sz="1050" b="0" i="0" u="none" strike="noStrike" dirty="0">
                          <a:solidFill>
                            <a:srgbClr val="000000"/>
                          </a:solidFill>
                          <a:latin typeface="Arial"/>
                        </a:rPr>
                        <a:t>2021 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4,7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5,6</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7424">
                <a:tc vMerge="1">
                  <a:txBody>
                    <a:bodyPr/>
                    <a:lstStyle/>
                    <a:p>
                      <a:endParaRPr lang="ru-RU"/>
                    </a:p>
                  </a:txBody>
                  <a:tcPr/>
                </a:tc>
                <a:tc vMerge="1">
                  <a:txBody>
                    <a:bodyPr/>
                    <a:lstStyle/>
                    <a:p>
                      <a:endParaRPr lang="ru-RU"/>
                    </a:p>
                  </a:txBody>
                  <a:tcPr/>
                </a:tc>
                <a:tc>
                  <a:txBody>
                    <a:bodyPr/>
                    <a:lstStyle/>
                    <a:p>
                      <a:pPr algn="ctr" rtl="0" fontAlgn="t"/>
                      <a:r>
                        <a:rPr lang="ru-RU" sz="1050" b="0" i="0" u="none" strike="noStrike" dirty="0">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99,5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99,51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ru-RU" sz="800" b="0" i="0" u="none" strike="noStrike">
                          <a:solidFill>
                            <a:srgbClr val="000000"/>
                          </a:solidFill>
                          <a:latin typeface="Arial"/>
                        </a:rPr>
                        <a:t>98,97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ru-RU" sz="800" b="0" i="0" u="none" strike="noStrike" dirty="0">
                          <a:solidFill>
                            <a:srgbClr val="000000"/>
                          </a:solidFill>
                          <a:latin typeface="Arial"/>
                        </a:rPr>
                        <a:t>#########################</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693">
                <a:tc>
                  <a:txBody>
                    <a:bodyPr/>
                    <a:lstStyle/>
                    <a:p>
                      <a:pPr algn="l" rtl="0" fontAlgn="t"/>
                      <a:r>
                        <a:rPr lang="ru-RU" sz="600" b="0" i="0" u="none" strike="noStrike">
                          <a:solidFill>
                            <a:srgbClr val="000000"/>
                          </a:solidFill>
                          <a:latin typeface="Arial"/>
                        </a:rPr>
                        <a:t>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ru-RU" sz="1050" b="0" i="0" u="none" strike="noStrike">
                          <a:solidFill>
                            <a:srgbClr val="000000"/>
                          </a:solidFill>
                          <a:latin typeface="Arial"/>
                        </a:rPr>
                        <a:t>Подпрограмма 9. Развитие парков культуры и отдыха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1050" b="0" i="0" u="none" strike="noStrike" dirty="0">
                          <a:solidFill>
                            <a:srgbClr val="000000"/>
                          </a:solidFill>
                          <a:latin typeface="Arial"/>
                        </a:rPr>
                        <a:t>Увеличение числа посетителей парков культуры и отдыха</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800" b="0" i="0" u="none" strike="noStrike">
                          <a:solidFill>
                            <a:srgbClr val="000000"/>
                          </a:solidFill>
                          <a:latin typeface="Arial"/>
                        </a:rPr>
                        <a:t>В процентах к базовому году</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800" b="0" i="0" u="none" strike="noStrike">
                          <a:solidFill>
                            <a:srgbClr val="000000"/>
                          </a:solidFill>
                          <a:latin typeface="Arial"/>
                        </a:rPr>
                        <a:t>110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800" b="0" i="0" u="none" strike="noStrike">
                          <a:solidFill>
                            <a:srgbClr val="000000"/>
                          </a:solidFill>
                          <a:latin typeface="Arial"/>
                        </a:rPr>
                        <a:t>140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800" b="0" i="0" u="none" strike="noStrike">
                          <a:solidFill>
                            <a:srgbClr val="000000"/>
                          </a:solidFill>
                          <a:latin typeface="Arial"/>
                        </a:rPr>
                        <a:t>142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ru-RU" sz="800" b="0" i="0" u="none" strike="noStrike" dirty="0">
                          <a:solidFill>
                            <a:srgbClr val="000000"/>
                          </a:solidFill>
                          <a:latin typeface="Arial"/>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3" y="1285857"/>
          <a:ext cx="8715435" cy="5482190"/>
        </p:xfrm>
        <a:graphic>
          <a:graphicData uri="http://schemas.openxmlformats.org/drawingml/2006/table">
            <a:tbl>
              <a:tblPr/>
              <a:tblGrid>
                <a:gridCol w="512672"/>
                <a:gridCol w="1464779"/>
                <a:gridCol w="2666018"/>
                <a:gridCol w="610812"/>
                <a:gridCol w="740185"/>
                <a:gridCol w="761037"/>
                <a:gridCol w="979966"/>
                <a:gridCol w="979966"/>
              </a:tblGrid>
              <a:tr h="554894">
                <a:tc gridSpan="7">
                  <a:txBody>
                    <a:bodyPr/>
                    <a:lstStyle/>
                    <a:p>
                      <a:pPr algn="ctr" fontAlgn="t"/>
                      <a:r>
                        <a:rPr lang="ru-RU" sz="1200" b="1" i="0" u="none" strike="noStrike" dirty="0">
                          <a:solidFill>
                            <a:srgbClr val="000000"/>
                          </a:solidFill>
                          <a:latin typeface="Arial"/>
                        </a:rPr>
                        <a:t>Оценка результатов реализации муниципальной программы Московской области </a:t>
                      </a:r>
                      <a:br>
                        <a:rPr lang="ru-RU" sz="1200" b="1" i="0" u="none" strike="noStrike" dirty="0">
                          <a:solidFill>
                            <a:srgbClr val="000000"/>
                          </a:solidFill>
                          <a:latin typeface="Arial"/>
                        </a:rPr>
                      </a:br>
                      <a:r>
                        <a:rPr lang="ru-RU" sz="1200" b="1" i="0" u="none" strike="noStrike" dirty="0">
                          <a:solidFill>
                            <a:srgbClr val="000000"/>
                          </a:solidFill>
                          <a:latin typeface="Arial"/>
                        </a:rPr>
                        <a:t>Образование</a:t>
                      </a:r>
                      <a:br>
                        <a:rPr lang="ru-RU" sz="1200" b="1" i="0" u="none" strike="noStrike" dirty="0">
                          <a:solidFill>
                            <a:srgbClr val="000000"/>
                          </a:solidFill>
                          <a:latin typeface="Arial"/>
                        </a:rPr>
                      </a:br>
                      <a:r>
                        <a:rPr lang="ru-RU" sz="1200" b="1" i="0" u="none" strike="noStrike" dirty="0">
                          <a:solidFill>
                            <a:srgbClr val="000000"/>
                          </a:solidFill>
                          <a:latin typeface="Arial"/>
                        </a:rPr>
                        <a:t> за 2021 год</a:t>
                      </a:r>
                    </a:p>
                  </a:txBody>
                  <a:tcPr marL="4879" marR="4879" marT="48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fontAlgn="t"/>
                      <a:r>
                        <a:rPr lang="ru-RU" sz="400" b="1" i="0" u="none" strike="noStrike">
                          <a:solidFill>
                            <a:srgbClr val="000000"/>
                          </a:solidFill>
                          <a:latin typeface="Arial"/>
                        </a:rPr>
                        <a:t> </a:t>
                      </a:r>
                    </a:p>
                  </a:txBody>
                  <a:tcPr marL="4879" marR="4879" marT="4879" marB="0">
                    <a:lnL>
                      <a:noFill/>
                    </a:lnL>
                    <a:lnR>
                      <a:noFill/>
                    </a:lnR>
                    <a:lnT>
                      <a:noFill/>
                    </a:lnT>
                    <a:lnB w="6350" cap="flat" cmpd="sng" algn="ctr">
                      <a:solidFill>
                        <a:srgbClr val="000000"/>
                      </a:solidFill>
                      <a:prstDash val="solid"/>
                      <a:round/>
                      <a:headEnd type="none" w="med" len="med"/>
                      <a:tailEnd type="none" w="med" len="med"/>
                    </a:lnB>
                    <a:solidFill>
                      <a:srgbClr val="FF99CC"/>
                    </a:solidFill>
                  </a:tcPr>
                </a:tc>
              </a:tr>
              <a:tr h="131500">
                <a:tc rowSpan="2">
                  <a:txBody>
                    <a:bodyPr/>
                    <a:lstStyle/>
                    <a:p>
                      <a:pPr algn="ctr" fontAlgn="ctr"/>
                      <a:r>
                        <a:rPr lang="ru-RU" sz="1000" b="0" i="0" u="none" strike="noStrike" dirty="0">
                          <a:solidFill>
                            <a:srgbClr val="000000"/>
                          </a:solidFill>
                          <a:latin typeface="Arial"/>
                        </a:rPr>
                        <a:t>№ </a:t>
                      </a:r>
                      <a:r>
                        <a:rPr lang="ru-RU" sz="1000" b="0" i="0" u="none" strike="noStrike" dirty="0" err="1">
                          <a:solidFill>
                            <a:srgbClr val="000000"/>
                          </a:solidFill>
                          <a:latin typeface="Arial"/>
                        </a:rPr>
                        <a:t>п</a:t>
                      </a:r>
                      <a:r>
                        <a:rPr lang="ru-RU" sz="1000" b="0" i="0" u="none" strike="noStrike" dirty="0">
                          <a:solidFill>
                            <a:srgbClr val="000000"/>
                          </a:solidFill>
                          <a:latin typeface="Arial"/>
                        </a:rPr>
                        <a:t>/</a:t>
                      </a:r>
                      <a:r>
                        <a:rPr lang="ru-RU" sz="1000" b="0" i="0" u="none" strike="noStrike" dirty="0" err="1">
                          <a:solidFill>
                            <a:srgbClr val="000000"/>
                          </a:solidFill>
                          <a:latin typeface="Arial"/>
                        </a:rPr>
                        <a:t>п</a:t>
                      </a:r>
                      <a:endParaRPr lang="ru-RU" sz="1000" b="0" i="0" u="none" strike="noStrike" dirty="0">
                        <a:solidFill>
                          <a:srgbClr val="000000"/>
                        </a:solidFill>
                        <a:latin typeface="Arial"/>
                      </a:endParaRP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dirty="0">
                          <a:solidFill>
                            <a:srgbClr val="000000"/>
                          </a:solidFill>
                          <a:latin typeface="Arial"/>
                        </a:rPr>
                        <a:t>Подпрограммы</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dirty="0">
                          <a:solidFill>
                            <a:srgbClr val="000000"/>
                          </a:solidFill>
                          <a:latin typeface="Arial"/>
                        </a:rPr>
                        <a:t>Показатели, характеризующие достижение цели</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700" b="0" i="0" u="none" strike="noStrike" dirty="0">
                          <a:solidFill>
                            <a:srgbClr val="000000"/>
                          </a:solidFill>
                          <a:latin typeface="Arial"/>
                        </a:rPr>
                        <a:t>Единица измерения</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700" b="0" i="0" u="none" strike="noStrike" dirty="0">
                          <a:solidFill>
                            <a:srgbClr val="000000"/>
                          </a:solidFill>
                          <a:latin typeface="Arial"/>
                        </a:rPr>
                        <a:t>Базовое значение показателя (на начало реализации Программы)</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700" b="0" i="0" u="none" strike="noStrike" dirty="0">
                          <a:solidFill>
                            <a:srgbClr val="000000"/>
                          </a:solidFill>
                          <a:latin typeface="Arial"/>
                        </a:rPr>
                        <a:t>Планируемое значение показателя на 2021 год</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700" b="0" i="0" u="none" strike="noStrike" dirty="0">
                          <a:solidFill>
                            <a:srgbClr val="000000"/>
                          </a:solidFill>
                          <a:latin typeface="Arial"/>
                        </a:rPr>
                        <a:t>Достигнутое значение показателя за 2021 год</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Arial"/>
                        </a:rPr>
                        <a:t> </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06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800" b="0" i="0" u="none" strike="noStrike" dirty="0">
                          <a:solidFill>
                            <a:srgbClr val="000000"/>
                          </a:solidFill>
                          <a:latin typeface="Arial"/>
                        </a:rPr>
                        <a:t> </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670">
                <a:tc>
                  <a:txBody>
                    <a:bodyPr/>
                    <a:lstStyle/>
                    <a:p>
                      <a:pPr algn="ctr" fontAlgn="ctr"/>
                      <a:r>
                        <a:rPr lang="ru-RU" sz="1000" b="0" i="0" u="none" strike="noStrike">
                          <a:solidFill>
                            <a:srgbClr val="000000"/>
                          </a:solidFill>
                          <a:latin typeface="Arial"/>
                        </a:rPr>
                        <a:t>1</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latin typeface="Arial"/>
                        </a:rPr>
                        <a:t>2</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latin typeface="Arial"/>
                        </a:rPr>
                        <a:t>9</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0" i="0" u="none" strike="noStrike">
                          <a:solidFill>
                            <a:srgbClr val="000000"/>
                          </a:solidFill>
                          <a:latin typeface="Arial"/>
                        </a:rPr>
                        <a:t>10</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0" i="0" u="none" strike="noStrike">
                          <a:solidFill>
                            <a:srgbClr val="000000"/>
                          </a:solidFill>
                          <a:latin typeface="Arial"/>
                        </a:rPr>
                        <a:t>11</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0" i="0" u="none" strike="noStrike">
                          <a:solidFill>
                            <a:srgbClr val="000000"/>
                          </a:solidFill>
                          <a:latin typeface="Arial"/>
                        </a:rPr>
                        <a:t>12</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0" i="0" u="none" strike="noStrike">
                          <a:solidFill>
                            <a:srgbClr val="000000"/>
                          </a:solidFill>
                          <a:latin typeface="Arial"/>
                        </a:rPr>
                        <a:t>13</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400" b="0" i="0" u="none" strike="noStrike">
                          <a:solidFill>
                            <a:srgbClr val="000000"/>
                          </a:solidFill>
                          <a:latin typeface="Arial"/>
                        </a:rPr>
                        <a:t> </a:t>
                      </a:r>
                    </a:p>
                  </a:txBody>
                  <a:tcPr marL="4879" marR="4879" marT="48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389">
                <a:tc rowSpan="5">
                  <a:txBody>
                    <a:bodyPr/>
                    <a:lstStyle/>
                    <a:p>
                      <a:pPr algn="l" fontAlgn="t"/>
                      <a:r>
                        <a:rPr lang="ru-RU" sz="1000" b="0" i="0" u="none" strike="noStrike">
                          <a:solidFill>
                            <a:srgbClr val="000000"/>
                          </a:solidFill>
                          <a:latin typeface="Arial"/>
                        </a:rPr>
                        <a:t>1</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t"/>
                      <a:r>
                        <a:rPr lang="ru-RU" sz="1000" b="0" i="0" u="none" strike="noStrike" dirty="0">
                          <a:solidFill>
                            <a:srgbClr val="000000"/>
                          </a:solidFill>
                          <a:latin typeface="Arial"/>
                        </a:rPr>
                        <a:t>Подпрограмма 1. Дошкольное образование</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Arial"/>
                        </a:rPr>
                        <a:t>2021 Доступность дошкольного образования для детей в возрасте до 3-х лет</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dirty="0">
                          <a:solidFill>
                            <a:srgbClr val="000000"/>
                          </a:solidFill>
                          <a:latin typeface="Arial"/>
                        </a:rPr>
                        <a:t>Процент</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 </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5979">
                <a:tc vMerge="1">
                  <a:txBody>
                    <a:bodyPr/>
                    <a:lstStyle/>
                    <a:p>
                      <a:endParaRPr lang="ru-RU"/>
                    </a:p>
                  </a:txBody>
                  <a:tcPr/>
                </a:tc>
                <a:tc vMerge="1">
                  <a:txBody>
                    <a:bodyPr/>
                    <a:lstStyle/>
                    <a:p>
                      <a:endParaRPr lang="ru-RU"/>
                    </a:p>
                  </a:txBody>
                  <a:tcPr/>
                </a:tc>
                <a:tc>
                  <a:txBody>
                    <a:bodyPr/>
                    <a:lstStyle/>
                    <a:p>
                      <a:pPr algn="l" fontAlgn="t"/>
                      <a:r>
                        <a:rPr lang="ru-RU" sz="1000" b="0" i="0" u="none" strike="noStrike" dirty="0">
                          <a:solidFill>
                            <a:srgbClr val="000000"/>
                          </a:solidFill>
                          <a:latin typeface="Arial"/>
                        </a:rPr>
                        <a:t>2021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Процент</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 </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341">
                <a:tc vMerge="1">
                  <a:txBody>
                    <a:bodyPr/>
                    <a:lstStyle/>
                    <a:p>
                      <a:endParaRPr lang="ru-RU"/>
                    </a:p>
                  </a:txBody>
                  <a:tcPr/>
                </a:tc>
                <a:tc vMerge="1">
                  <a:txBody>
                    <a:bodyPr/>
                    <a:lstStyle/>
                    <a:p>
                      <a:endParaRPr lang="ru-RU"/>
                    </a:p>
                  </a:txBody>
                  <a:tcPr/>
                </a:tc>
                <a:tc>
                  <a:txBody>
                    <a:bodyPr/>
                    <a:lstStyle/>
                    <a:p>
                      <a:pPr algn="l" fontAlgn="t"/>
                      <a:r>
                        <a:rPr lang="ru-RU" sz="1000" b="0" i="0" u="none" strike="noStrike" dirty="0">
                          <a:solidFill>
                            <a:srgbClr val="000000"/>
                          </a:solidFill>
                          <a:latin typeface="Arial"/>
                        </a:rPr>
                        <a:t>2021 Доступность дошкольного образования для детей в возрасте от трех до семи лет</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Процент</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100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 </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341">
                <a:tc vMerge="1">
                  <a:txBody>
                    <a:bodyPr/>
                    <a:lstStyle/>
                    <a:p>
                      <a:endParaRPr lang="ru-RU"/>
                    </a:p>
                  </a:txBody>
                  <a:tcPr/>
                </a:tc>
                <a:tc vMerge="1">
                  <a:txBody>
                    <a:bodyPr/>
                    <a:lstStyle/>
                    <a:p>
                      <a:endParaRPr lang="ru-RU"/>
                    </a:p>
                  </a:txBody>
                  <a:tcPr/>
                </a:tc>
                <a:tc>
                  <a:txBody>
                    <a:bodyPr/>
                    <a:lstStyle/>
                    <a:p>
                      <a:pPr algn="l" fontAlgn="t"/>
                      <a:r>
                        <a:rPr lang="ru-RU" sz="1000" b="0" i="0" u="none" strike="noStrike" dirty="0">
                          <a:solidFill>
                            <a:srgbClr val="000000"/>
                          </a:solidFill>
                          <a:latin typeface="Arial"/>
                        </a:rPr>
                        <a:t>2021 Количество отремонтированных дошкольных образовательных организаций</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Штука</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 </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1014">
                <a:tc vMerge="1">
                  <a:txBody>
                    <a:bodyPr/>
                    <a:lstStyle/>
                    <a:p>
                      <a:endParaRPr lang="ru-RU"/>
                    </a:p>
                  </a:txBody>
                  <a:tcPr/>
                </a:tc>
                <a:tc vMerge="1">
                  <a:txBody>
                    <a:bodyPr/>
                    <a:lstStyle/>
                    <a:p>
                      <a:endParaRPr lang="ru-RU"/>
                    </a:p>
                  </a:txBody>
                  <a:tcPr/>
                </a:tc>
                <a:tc>
                  <a:txBody>
                    <a:bodyPr/>
                    <a:lstStyle/>
                    <a:p>
                      <a:pPr algn="l" fontAlgn="t"/>
                      <a:r>
                        <a:rPr lang="ru-RU" sz="1000" b="0" i="0" u="none" strike="noStrike" dirty="0">
                          <a:solidFill>
                            <a:srgbClr val="000000"/>
                          </a:solidFill>
                          <a:latin typeface="Arial"/>
                        </a:rPr>
                        <a:t>2021 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Место</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0</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 </a:t>
                      </a:r>
                    </a:p>
                  </a:txBody>
                  <a:tcPr marL="4879" marR="4879" marT="48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452282"/>
          <a:ext cx="8501122" cy="5209912"/>
        </p:xfrm>
        <a:graphic>
          <a:graphicData uri="http://schemas.openxmlformats.org/drawingml/2006/table">
            <a:tbl>
              <a:tblPr/>
              <a:tblGrid>
                <a:gridCol w="500066"/>
                <a:gridCol w="1357322"/>
                <a:gridCol w="2545708"/>
                <a:gridCol w="721985"/>
                <a:gridCol w="721985"/>
                <a:gridCol w="742322"/>
                <a:gridCol w="955867"/>
                <a:gridCol w="955867"/>
              </a:tblGrid>
              <a:tr h="885848">
                <a:tc rowSpan="4">
                  <a:txBody>
                    <a:bodyPr/>
                    <a:lstStyle/>
                    <a:p>
                      <a:pPr algn="l" fontAlgn="t"/>
                      <a:r>
                        <a:rPr lang="ru-RU" sz="1050" b="0" i="0" u="none" strike="noStrike" dirty="0">
                          <a:solidFill>
                            <a:srgbClr val="000000"/>
                          </a:solidFill>
                          <a:latin typeface="Arial"/>
                        </a:rPr>
                        <a:t>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ru-RU" sz="1050" b="0" i="0" u="none" strike="noStrike" dirty="0">
                          <a:solidFill>
                            <a:srgbClr val="000000"/>
                          </a:solidFill>
                          <a:latin typeface="Arial"/>
                        </a:rPr>
                        <a:t>Подпрограмма 2. Общее образование</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50" b="0" i="0" u="none" strike="noStrike" dirty="0">
                          <a:solidFill>
                            <a:srgbClr val="000000"/>
                          </a:solidFill>
                          <a:latin typeface="Arial"/>
                        </a:rPr>
                        <a:t>2021 Доля выпускников текущего года, набравших 220 баллов и более по 3 предметам, к общему количеству выпускников текущего года, сдававших ЕГЭ по 3 и более предметам</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dirty="0">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32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32,1</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29,72</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700" b="0" i="0" u="none" strike="noStrike" dirty="0">
                          <a:solidFill>
                            <a:srgbClr val="000000"/>
                          </a:solidFill>
                          <a:latin typeface="Arial"/>
                        </a:rPr>
                        <a:t>Увеличение количества выпускников  в связи с объединением городских округов Шатура и Рошаль и уменьшение количества выпускников, сдававших 3 предмета</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8497">
                <a:tc vMerge="1">
                  <a:txBody>
                    <a:bodyPr/>
                    <a:lstStyle/>
                    <a:p>
                      <a:endParaRPr lang="ru-RU"/>
                    </a:p>
                  </a:txBody>
                  <a:tcPr/>
                </a:tc>
                <a:tc vMerge="1">
                  <a:txBody>
                    <a:bodyPr/>
                    <a:lstStyle/>
                    <a:p>
                      <a:endParaRPr lang="ru-RU"/>
                    </a:p>
                  </a:txBody>
                  <a:tcPr/>
                </a:tc>
                <a:tc>
                  <a:txBody>
                    <a:bodyPr/>
                    <a:lstStyle/>
                    <a:p>
                      <a:pPr algn="l" fontAlgn="t"/>
                      <a:r>
                        <a:rPr lang="ru-RU" sz="1050" b="0" i="0" u="none" strike="noStrike" dirty="0">
                          <a:solidFill>
                            <a:srgbClr val="000000"/>
                          </a:solidFill>
                          <a:latin typeface="Arial"/>
                        </a:rPr>
                        <a:t>2021 Обновлена материально-техническая база для формирования у обучающихся современных технологических и гуманитарных навыков. Создана материально-техническая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 расположенных в сельской местности и малых городах (нарастающим итогом)</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Тысяча единиц</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0,005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0,009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0,009</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278">
                <a:tc vMerge="1">
                  <a:txBody>
                    <a:bodyPr/>
                    <a:lstStyle/>
                    <a:p>
                      <a:endParaRPr lang="ru-RU"/>
                    </a:p>
                  </a:txBody>
                  <a:tcPr/>
                </a:tc>
                <a:tc vMerge="1">
                  <a:txBody>
                    <a:bodyPr/>
                    <a:lstStyle/>
                    <a:p>
                      <a:endParaRPr lang="ru-RU"/>
                    </a:p>
                  </a:txBody>
                  <a:tcPr/>
                </a:tc>
                <a:tc>
                  <a:txBody>
                    <a:bodyPr/>
                    <a:lstStyle/>
                    <a:p>
                      <a:pPr algn="l" fontAlgn="t"/>
                      <a:r>
                        <a:rPr lang="ru-RU" sz="1050" b="0" i="0" u="none" strike="noStrike" dirty="0">
                          <a:solidFill>
                            <a:srgbClr val="000000"/>
                          </a:solidFill>
                          <a:latin typeface="Arial"/>
                        </a:rPr>
                        <a:t>2021 В общеобразовательных организациях, расположенных </a:t>
                      </a:r>
                      <a:r>
                        <a:rPr lang="ru-RU" sz="1050" b="0" i="0" u="none" strike="noStrike" dirty="0" err="1">
                          <a:solidFill>
                            <a:srgbClr val="000000"/>
                          </a:solidFill>
                          <a:latin typeface="Arial"/>
                        </a:rPr>
                        <a:t>всельской</a:t>
                      </a:r>
                      <a:r>
                        <a:rPr lang="ru-RU" sz="1050" b="0" i="0" u="none" strike="noStrike" dirty="0">
                          <a:solidFill>
                            <a:srgbClr val="000000"/>
                          </a:solidFill>
                          <a:latin typeface="Arial"/>
                        </a:rPr>
                        <a:t> местности и малых городах, созданы и функционируют центры образования </a:t>
                      </a:r>
                      <a:r>
                        <a:rPr lang="ru-RU" sz="1050" b="0" i="0" u="none" strike="noStrike" dirty="0" err="1">
                          <a:solidFill>
                            <a:srgbClr val="000000"/>
                          </a:solidFill>
                          <a:latin typeface="Arial"/>
                        </a:rPr>
                        <a:t>естественно-научной</a:t>
                      </a:r>
                      <a:r>
                        <a:rPr lang="ru-RU" sz="1050" b="0" i="0" u="none" strike="noStrike" dirty="0">
                          <a:solidFill>
                            <a:srgbClr val="000000"/>
                          </a:solidFill>
                          <a:latin typeface="Arial"/>
                        </a:rPr>
                        <a:t> и технологической направленностей</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единиц</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4</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278">
                <a:tc vMerge="1">
                  <a:txBody>
                    <a:bodyPr/>
                    <a:lstStyle/>
                    <a:p>
                      <a:endParaRPr lang="ru-RU"/>
                    </a:p>
                  </a:txBody>
                  <a:tcPr/>
                </a:tc>
                <a:tc vMerge="1">
                  <a:txBody>
                    <a:bodyPr/>
                    <a:lstStyle/>
                    <a:p>
                      <a:endParaRPr lang="ru-RU"/>
                    </a:p>
                  </a:txBody>
                  <a:tcPr/>
                </a:tc>
                <a:tc>
                  <a:txBody>
                    <a:bodyPr/>
                    <a:lstStyle/>
                    <a:p>
                      <a:pPr algn="l" fontAlgn="t"/>
                      <a:r>
                        <a:rPr lang="ru-RU" sz="1050" b="0" i="0" u="none" strike="noStrike" dirty="0">
                          <a:solidFill>
                            <a:srgbClr val="000000"/>
                          </a:solidFill>
                          <a:latin typeface="Arial"/>
                        </a:rPr>
                        <a:t>2021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800" b="0" i="0" u="none" strike="noStrike">
                          <a:solidFill>
                            <a:srgbClr val="000000"/>
                          </a:solidFill>
                          <a:latin typeface="Arial"/>
                        </a:rPr>
                        <a:t>Процент</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101,5</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110</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a:solidFill>
                            <a:srgbClr val="000000"/>
                          </a:solidFill>
                          <a:latin typeface="Arial"/>
                        </a:rPr>
                        <a:t>115,7</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ru-RU" sz="800" b="0" i="0" u="none" strike="noStrike" dirty="0">
                          <a:solidFill>
                            <a:srgbClr val="000000"/>
                          </a:solidFill>
                          <a:latin typeface="Arial"/>
                        </a:rPr>
                        <a:t> </a:t>
                      </a:r>
                    </a:p>
                  </a:txBody>
                  <a:tcPr marL="5379" marR="5379" marT="537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588770"/>
          <a:ext cx="8572561" cy="4912064"/>
        </p:xfrm>
        <a:graphic>
          <a:graphicData uri="http://schemas.openxmlformats.org/drawingml/2006/table">
            <a:tbl>
              <a:tblPr/>
              <a:tblGrid>
                <a:gridCol w="1365692"/>
                <a:gridCol w="1261202"/>
                <a:gridCol w="1365692"/>
                <a:gridCol w="731429"/>
                <a:gridCol w="619127"/>
                <a:gridCol w="1095678"/>
                <a:gridCol w="1095678"/>
                <a:gridCol w="1038063"/>
              </a:tblGrid>
              <a:tr h="2524762">
                <a:tc rowSpan="3">
                  <a:txBody>
                    <a:bodyPr/>
                    <a:lstStyle/>
                    <a:p>
                      <a:pPr>
                        <a:lnSpc>
                          <a:spcPct val="115000"/>
                        </a:lnSpc>
                      </a:pPr>
                      <a:endParaRPr lang="ru-RU" sz="800" dirty="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2021 Доля обучающихся, получающих начальное общее образование </a:t>
                      </a:r>
                      <a:br>
                        <a:rPr lang="ru-RU" sz="800" dirty="0">
                          <a:solidFill>
                            <a:srgbClr val="000000"/>
                          </a:solidFill>
                          <a:latin typeface="Arial"/>
                          <a:ea typeface="Times New Roman"/>
                          <a:cs typeface="Times New Roman"/>
                        </a:rPr>
                      </a:br>
                      <a:r>
                        <a:rPr lang="ru-RU" sz="800" dirty="0">
                          <a:solidFill>
                            <a:srgbClr val="000000"/>
                          </a:solidFill>
                          <a:latin typeface="Arial"/>
                          <a:ea typeface="Times New Roman"/>
                          <a:cs typeface="Times New Roman"/>
                        </a:rPr>
                        <a:t>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Процент</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100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100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2343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В общеобразовательных организациях, расположенных в сельской местности и малых городах, обновлена материально- техническая база для занятий детей физической культурой и спортом, единиц (нарастающим итогом)</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1</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86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отремонтированных общеобразовательных организаций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357158" y="1357298"/>
          <a:ext cx="8644000" cy="5143535"/>
        </p:xfrm>
        <a:graphic>
          <a:graphicData uri="http://schemas.openxmlformats.org/drawingml/2006/table">
            <a:tbl>
              <a:tblPr/>
              <a:tblGrid>
                <a:gridCol w="1377072"/>
                <a:gridCol w="1271712"/>
                <a:gridCol w="1377072"/>
                <a:gridCol w="737524"/>
                <a:gridCol w="624287"/>
                <a:gridCol w="1104810"/>
                <a:gridCol w="1104810"/>
                <a:gridCol w="1046713"/>
              </a:tblGrid>
              <a:tr h="1748802">
                <a:tc>
                  <a:txBody>
                    <a:bodyPr/>
                    <a:lstStyle/>
                    <a:p>
                      <a:pPr>
                        <a:lnSpc>
                          <a:spcPct val="115000"/>
                        </a:lnSpc>
                      </a:pPr>
                      <a:endParaRPr lang="ru-RU" sz="600">
                        <a:latin typeface="Calibri"/>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700" dirty="0">
                        <a:latin typeface="Calibri"/>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dirty="0">
                          <a:solidFill>
                            <a:srgbClr val="000000"/>
                          </a:solidFill>
                          <a:latin typeface="Arial"/>
                          <a:ea typeface="Times New Roman"/>
                          <a:cs typeface="Times New Roman"/>
                        </a:rPr>
                        <a:t>2021 Поддержка образования для детей с ограниченными возможностями здоровья. Обновление материально - технической базы в организациях, осуществляющих образовательную деятельность исключительно по адаптированным основным общеобразовательным программам (нарастающим итогом)</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dirty="0">
                          <a:solidFill>
                            <a:srgbClr val="000000"/>
                          </a:solidFill>
                          <a:latin typeface="Arial"/>
                          <a:ea typeface="Times New Roman"/>
                          <a:cs typeface="Times New Roman"/>
                        </a:rPr>
                        <a:t>Единица</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0</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25836">
                <a:tc rowSpan="2">
                  <a:txBody>
                    <a:bodyPr/>
                    <a:lstStyle/>
                    <a:p>
                      <a:pPr>
                        <a:lnSpc>
                          <a:spcPct val="115000"/>
                        </a:lnSpc>
                        <a:spcAft>
                          <a:spcPts val="0"/>
                        </a:spcAft>
                      </a:pPr>
                      <a:r>
                        <a:rPr lang="ru-RU" sz="500">
                          <a:solidFill>
                            <a:srgbClr val="000000"/>
                          </a:solidFill>
                          <a:latin typeface="Arial"/>
                          <a:ea typeface="Times New Roman"/>
                          <a:cs typeface="Times New Roman"/>
                        </a:rPr>
                        <a:t>3</a:t>
                      </a:r>
                      <a:endParaRPr lang="ru-RU" sz="6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00" dirty="0">
                          <a:solidFill>
                            <a:srgbClr val="000000"/>
                          </a:solidFill>
                          <a:latin typeface="Arial"/>
                          <a:ea typeface="Times New Roman"/>
                          <a:cs typeface="Times New Roman"/>
                        </a:rPr>
                        <a:t>Подпрограмма 3. Дополнительное образование, воспитание и психолого-социальное сопровождение детей</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100</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100</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101,2</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89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Число детей, охваченных деятельностью детских технопарков "Кванториум" (мобильных технопарков "Кванториум") и других проектов, направленных на обеспечение доступности дополнительных общеобразовательных программ естественнонаучной и технической направленностей, соответствующих приоритетным направлениям технологического развития Российской Федерации (нарастающим итогом)</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Тысяча человек</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0,144</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0,216</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0,322</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538520"/>
          <a:ext cx="8572560" cy="5105191"/>
        </p:xfrm>
        <a:graphic>
          <a:graphicData uri="http://schemas.openxmlformats.org/drawingml/2006/table">
            <a:tbl>
              <a:tblPr/>
              <a:tblGrid>
                <a:gridCol w="1365692"/>
                <a:gridCol w="1261203"/>
                <a:gridCol w="1365692"/>
                <a:gridCol w="731427"/>
                <a:gridCol w="619127"/>
                <a:gridCol w="1095678"/>
                <a:gridCol w="1095678"/>
                <a:gridCol w="1038063"/>
              </a:tblGrid>
              <a:tr h="709044">
                <a:tc rowSpan="2">
                  <a:txBody>
                    <a:bodyPr/>
                    <a:lstStyle/>
                    <a:p>
                      <a:pPr>
                        <a:lnSpc>
                          <a:spcPct val="115000"/>
                        </a:lnSpc>
                      </a:pPr>
                      <a:endParaRPr lang="ru-RU" sz="7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ru-RU" sz="800" dirty="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2021 Доля детей в возрасте от 5 до 18 лет, охваченных дополнительным образованием</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83,19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81,34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5989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Созданы новые места в образовательных организациях различных типов для реализации дополнительных общеразвивающих программ всех направленностей (нарастающим итогом)</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Тысяча единиц</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0,5</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0,111</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0,123</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554">
                <a:tc>
                  <a:txBody>
                    <a:bodyPr/>
                    <a:lstStyle/>
                    <a:p>
                      <a:pP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5. Обеспечивающая подпрограмма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66">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Социальная защита населения</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5493" marR="4549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164416">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86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416">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416">
                <a:tc rowSpan="2">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1. Социальная поддержка граждан</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Уровень бедности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3,88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1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Активное долголетие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2,69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1" y="1325880"/>
          <a:ext cx="8643997" cy="5246393"/>
        </p:xfrm>
        <a:graphic>
          <a:graphicData uri="http://schemas.openxmlformats.org/drawingml/2006/table">
            <a:tbl>
              <a:tblPr/>
              <a:tblGrid>
                <a:gridCol w="1377072"/>
                <a:gridCol w="1271713"/>
                <a:gridCol w="1377072"/>
                <a:gridCol w="737524"/>
                <a:gridCol w="624286"/>
                <a:gridCol w="1104809"/>
                <a:gridCol w="1104809"/>
                <a:gridCol w="1046712"/>
              </a:tblGrid>
              <a:tr h="1202298">
                <a:tc rowSpan="4">
                  <a:txBody>
                    <a:bodyPr/>
                    <a:lstStyle/>
                    <a:p>
                      <a:pP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ru-RU" sz="700" dirty="0">
                          <a:solidFill>
                            <a:srgbClr val="000000"/>
                          </a:solidFill>
                          <a:latin typeface="Arial"/>
                          <a:ea typeface="Times New Roman"/>
                          <a:cs typeface="Times New Roman"/>
                        </a:rPr>
                        <a:t>Подпрограмма 2. Доступная среда</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доступных для инвалидов и других маломобильных групп населения приоритетных объектов социальной, транспортной, инженерной инфраструктуры в общем количестве приоритетных объектов</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72,8</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77,8</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78,6</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836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детей-инвалидов в возрасте от 1,5 года до 7 лет, охваченных дошкольным образованием, в общей численности детей-инвалидов такого возраста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6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детей-инвалидов в возрасте от 5 до 18 лет, получающих дополнительное образование, от общей численности детей-инвалидов данного возраста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59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детей-инвалидов, которым созданы условия для получения качественного начального общего, основного общего, среднего общего образования, в общей численности детей- инвалидов школьного возраста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099">
                <a:tc>
                  <a:txBody>
                    <a:bodyPr/>
                    <a:lstStyle/>
                    <a:p>
                      <a:pPr>
                        <a:lnSpc>
                          <a:spcPct val="115000"/>
                        </a:lnSpc>
                        <a:spcAft>
                          <a:spcPts val="0"/>
                        </a:spcAft>
                      </a:pPr>
                      <a:r>
                        <a:rPr lang="ru-RU" sz="700">
                          <a:solidFill>
                            <a:srgbClr val="000000"/>
                          </a:solidFill>
                          <a:latin typeface="Arial"/>
                          <a:ea typeface="Times New Roman"/>
                          <a:cs typeface="Times New Roman"/>
                        </a:rPr>
                        <a:t>3</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3. Развитие системы отдыха и оздоровления детей</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детей, охваченных отдыхом и оздоровлением, в общей численности детей в возрасте от 7 до 15 лет, подлежащих оздоровлению</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60,5</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61,5</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65,2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325880"/>
          <a:ext cx="8715436" cy="5286539"/>
        </p:xfrm>
        <a:graphic>
          <a:graphicData uri="http://schemas.openxmlformats.org/drawingml/2006/table">
            <a:tbl>
              <a:tblPr/>
              <a:tblGrid>
                <a:gridCol w="1388453"/>
                <a:gridCol w="1282223"/>
                <a:gridCol w="1388453"/>
                <a:gridCol w="743619"/>
                <a:gridCol w="629445"/>
                <a:gridCol w="1113940"/>
                <a:gridCol w="1113940"/>
                <a:gridCol w="1055363"/>
              </a:tblGrid>
              <a:tr h="1202298">
                <a:tc>
                  <a:txBody>
                    <a:bodyPr/>
                    <a:lstStyle/>
                    <a:p>
                      <a:pPr>
                        <a:lnSpc>
                          <a:spcPct val="115000"/>
                        </a:lnSpc>
                      </a:pPr>
                      <a:endParaRPr lang="ru-RU" sz="70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70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55,8</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55,9</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71,1</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27900">
                <a:tc>
                  <a:txBody>
                    <a:bodyPr/>
                    <a:lstStyle/>
                    <a:p>
                      <a:pP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5. Обеспечивающая подпрограмма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0198">
                <a:tc>
                  <a:txBody>
                    <a:bodyPr/>
                    <a:lstStyle/>
                    <a:p>
                      <a:pPr>
                        <a:lnSpc>
                          <a:spcPct val="115000"/>
                        </a:lnSpc>
                        <a:spcAft>
                          <a:spcPts val="0"/>
                        </a:spcAft>
                      </a:pPr>
                      <a:r>
                        <a:rPr lang="ru-RU" sz="700">
                          <a:solidFill>
                            <a:srgbClr val="000000"/>
                          </a:solidFill>
                          <a:latin typeface="Arial"/>
                          <a:ea typeface="Times New Roman"/>
                          <a:cs typeface="Times New Roman"/>
                        </a:rPr>
                        <a:t>8</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8. Развитие трудовых ресурсов и охраны труда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Число пострадавших в результате несчастных случаев на производстве со смертельным исходом связанных с производством, в расчете на 1000 работающих (организаций, занятых в экономике муниципального образования)</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Промилле (0,1 процента)</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0,063</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0,062</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2298">
                <a:tc rowSpan="2">
                  <a:txBody>
                    <a:bodyPr/>
                    <a:lstStyle/>
                    <a:p>
                      <a:pP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00">
                          <a:solidFill>
                            <a:srgbClr val="000000"/>
                          </a:solidFill>
                          <a:latin typeface="Arial"/>
                          <a:ea typeface="Times New Roman"/>
                          <a:cs typeface="Times New Roman"/>
                        </a:rPr>
                        <a:t>Подпрограмма 9. Развитие и поддержка социально ориентированных некоммерческих организаций</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Доля расходов, направляемых на предоставление субсидий СО НКО в сфере образования, в общем объеме расходов бюджета муниципального образования Московской области в сфере образования </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0,004</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0,004</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0,004</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6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 сфере культуры</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Квадратный метр</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214422"/>
          <a:ext cx="8715435" cy="5532783"/>
        </p:xfrm>
        <a:graphic>
          <a:graphicData uri="http://schemas.openxmlformats.org/drawingml/2006/table">
            <a:tbl>
              <a:tblPr/>
              <a:tblGrid>
                <a:gridCol w="1388452"/>
                <a:gridCol w="1282221"/>
                <a:gridCol w="1388452"/>
                <a:gridCol w="743620"/>
                <a:gridCol w="629446"/>
                <a:gridCol w="1113940"/>
                <a:gridCol w="1113940"/>
                <a:gridCol w="1055364"/>
              </a:tblGrid>
              <a:tr h="905919">
                <a:tc rowSpan="6">
                  <a:txBody>
                    <a:bodyPr/>
                    <a:lstStyle/>
                    <a:p>
                      <a:pPr>
                        <a:lnSpc>
                          <a:spcPct val="115000"/>
                        </a:lnSpc>
                      </a:pPr>
                      <a:endParaRPr lang="ru-RU" sz="800" dirty="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pPr>
                        <a:lnSpc>
                          <a:spcPct val="115000"/>
                        </a:lnSpc>
                      </a:pPr>
                      <a:endParaRPr lang="ru-RU" sz="800" dirty="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проведенных органами местного самоуправления просветительских мероприятий по вопросам деятельности СО НКО</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8741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Численность граждан, принявших участие в просветительских мероприятиях по вопросам деятельности СО НКО</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300</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350</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400</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1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 НКО в сфере образования, которым оказана поддержка органами местного самоуправления</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666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 в сфере образования</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Квадратный метр</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144,6</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144,6</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144,6</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41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 в сфере физической культуры и спорта</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Квадратный метр</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149,6</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139,2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716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 НКО в сфере физической культуры и спорта, которым оказана поддержка органами местного самоуправления</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3</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142848" y="1397000"/>
          <a:ext cx="8858307" cy="5389446"/>
        </p:xfrm>
        <a:graphic>
          <a:graphicData uri="http://schemas.openxmlformats.org/drawingml/2006/table">
            <a:tbl>
              <a:tblPr/>
              <a:tblGrid>
                <a:gridCol w="1411214"/>
                <a:gridCol w="1303241"/>
                <a:gridCol w="1411214"/>
                <a:gridCol w="755810"/>
                <a:gridCol w="639764"/>
                <a:gridCol w="1132200"/>
                <a:gridCol w="1132200"/>
                <a:gridCol w="1072664"/>
              </a:tblGrid>
              <a:tr h="1271731">
                <a:tc rowSpan="6">
                  <a:txBody>
                    <a:bodyPr/>
                    <a:lstStyle/>
                    <a:p>
                      <a:pPr>
                        <a:lnSpc>
                          <a:spcPct val="115000"/>
                        </a:lnSpc>
                      </a:pPr>
                      <a:endParaRPr lang="ru-RU" sz="80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pPr>
                        <a:lnSpc>
                          <a:spcPct val="115000"/>
                        </a:lnSpc>
                      </a:pPr>
                      <a:endParaRPr lang="ru-RU" sz="800" dirty="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расходов, направляемых на предоставление субсидий СО НКО в сфере культуры, в общем объеме расходов бюджета муниципального образования Московской области в сфере культуры</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2489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СО НКО в сфере физической культуры и спорта, которым оказана имущественная поддержка органами местного самоуправления </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89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Квадратный метр</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324</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283,8</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283,8</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7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 НКО в сфере культуры, которым оказана поддержка органами местного самоуправления</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28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СО НКО в сфере культуры, которым оказана имущественная поддержка органами местного самоуправления </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7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СО НКО, которым оказана имущественная поддержка органами местного самоуправления</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Прямоугольник 8"/>
          <p:cNvSpPr/>
          <p:nvPr/>
        </p:nvSpPr>
        <p:spPr>
          <a:xfrm>
            <a:off x="142844" y="1357298"/>
            <a:ext cx="8858312" cy="646331"/>
          </a:xfrm>
          <a:prstGeom prst="rect">
            <a:avLst/>
          </a:prstGeom>
        </p:spPr>
        <p:txBody>
          <a:bodyPr wrap="square">
            <a:spAutoFit/>
          </a:bodyPr>
          <a:lstStyle/>
          <a:p>
            <a:pPr algn="ctr"/>
            <a:r>
              <a:rPr lang="ru-RU" b="1" dirty="0" smtClean="0">
                <a:solidFill>
                  <a:schemeClr val="tx2"/>
                </a:solidFill>
              </a:rPr>
              <a:t>Выполнение основных показателей социально – экономического развития  Городского округа Шатура Московской области  </a:t>
            </a:r>
            <a:endParaRPr lang="ru-RU" dirty="0">
              <a:solidFill>
                <a:schemeClr val="tx2"/>
              </a:solidFill>
            </a:endParaRPr>
          </a:p>
        </p:txBody>
      </p:sp>
      <p:graphicFrame>
        <p:nvGraphicFramePr>
          <p:cNvPr id="11" name="Таблица 10"/>
          <p:cNvGraphicFramePr>
            <a:graphicFrameLocks noGrp="1"/>
          </p:cNvGraphicFramePr>
          <p:nvPr/>
        </p:nvGraphicFramePr>
        <p:xfrm>
          <a:off x="500034" y="2143116"/>
          <a:ext cx="8358247" cy="4626864"/>
        </p:xfrm>
        <a:graphic>
          <a:graphicData uri="http://schemas.openxmlformats.org/drawingml/2006/table">
            <a:tbl>
              <a:tblPr/>
              <a:tblGrid>
                <a:gridCol w="1778044"/>
                <a:gridCol w="1225322"/>
                <a:gridCol w="817267"/>
                <a:gridCol w="898532"/>
                <a:gridCol w="817267"/>
                <a:gridCol w="816689"/>
                <a:gridCol w="817267"/>
                <a:gridCol w="1187859"/>
              </a:tblGrid>
              <a:tr h="739005">
                <a:tc>
                  <a:txBody>
                    <a:bodyPr/>
                    <a:lstStyle/>
                    <a:p>
                      <a:pPr algn="ctr">
                        <a:lnSpc>
                          <a:spcPct val="115000"/>
                        </a:lnSpc>
                        <a:spcAft>
                          <a:spcPts val="0"/>
                        </a:spcAft>
                      </a:pPr>
                      <a:r>
                        <a:rPr lang="ru-RU" sz="1100" dirty="0">
                          <a:latin typeface="Times New Roman"/>
                          <a:ea typeface="Times New Roman"/>
                          <a:cs typeface="Times New Roman"/>
                        </a:rPr>
                        <a:t>Наименование показателей</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dirty="0">
                          <a:latin typeface="Times New Roman"/>
                          <a:ea typeface="Times New Roman"/>
                          <a:cs typeface="Times New Roman"/>
                        </a:rPr>
                        <a:t>Единица измерения</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dirty="0">
                          <a:latin typeface="Times New Roman"/>
                          <a:ea typeface="Times New Roman"/>
                          <a:cs typeface="Times New Roman"/>
                        </a:rPr>
                        <a:t>План на отчетный год</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a:latin typeface="Times New Roman"/>
                          <a:ea typeface="Times New Roman"/>
                          <a:cs typeface="Times New Roman"/>
                        </a:rPr>
                        <a:t>Фактические значения за отчетный год</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a:latin typeface="Times New Roman"/>
                          <a:ea typeface="Times New Roman"/>
                          <a:cs typeface="Times New Roman"/>
                        </a:rPr>
                        <a:t>Процент выполнения</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a:latin typeface="Times New Roman"/>
                          <a:ea typeface="Times New Roman"/>
                          <a:cs typeface="Times New Roman"/>
                        </a:rPr>
                        <a:t>Плановые значения на текущий год</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a:latin typeface="Times New Roman"/>
                          <a:ea typeface="Times New Roman"/>
                          <a:cs typeface="Times New Roman"/>
                        </a:rPr>
                        <a:t>Ожидаемое исполнение текущего года</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1100">
                          <a:latin typeface="Times New Roman"/>
                          <a:ea typeface="Times New Roman"/>
                          <a:cs typeface="Times New Roman"/>
                        </a:rPr>
                        <a:t>Процент выполнения</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80919">
                <a:tc>
                  <a:txBody>
                    <a:bodyPr/>
                    <a:lstStyle/>
                    <a:p>
                      <a:pPr>
                        <a:lnSpc>
                          <a:spcPct val="115000"/>
                        </a:lnSpc>
                        <a:spcAft>
                          <a:spcPts val="0"/>
                        </a:spcAft>
                      </a:pPr>
                      <a:r>
                        <a:rPr lang="ru-RU" sz="1100">
                          <a:latin typeface="Times New Roman"/>
                          <a:ea typeface="Times New Roman"/>
                          <a:cs typeface="Times New Roman"/>
                        </a:rPr>
                        <a:t>Численность населения на конец года</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тыс. человек</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86398</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86168</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a:ea typeface="Times New Roman"/>
                          <a:cs typeface="Times New Roman"/>
                        </a:rPr>
                        <a:t>99,7</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85655</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85655</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100,0</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919">
                <a:tc>
                  <a:txBody>
                    <a:bodyPr/>
                    <a:lstStyle/>
                    <a:p>
                      <a:pPr>
                        <a:lnSpc>
                          <a:spcPct val="115000"/>
                        </a:lnSpc>
                        <a:spcAft>
                          <a:spcPts val="0"/>
                        </a:spcAft>
                      </a:pPr>
                      <a:r>
                        <a:rPr lang="ru-RU" sz="1100">
                          <a:latin typeface="Times New Roman"/>
                          <a:ea typeface="Times New Roman"/>
                          <a:cs typeface="Times New Roman"/>
                        </a:rPr>
                        <a:t>Объем валового регионального продукта</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млрд. рублей</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ru-RU" sz="1100" dirty="0">
                          <a:latin typeface="Times New Roman"/>
                          <a:ea typeface="Times New Roman"/>
                          <a:cs typeface="Times New Roman"/>
                        </a:rPr>
                        <a:t>Показатель не прогнозируется </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27528">
                <a:tc>
                  <a:txBody>
                    <a:bodyPr/>
                    <a:lstStyle/>
                    <a:p>
                      <a:pPr>
                        <a:lnSpc>
                          <a:spcPct val="115000"/>
                        </a:lnSpc>
                        <a:spcAft>
                          <a:spcPts val="0"/>
                        </a:spcAft>
                      </a:pPr>
                      <a:r>
                        <a:rPr lang="ru-RU" sz="1100">
                          <a:latin typeface="Times New Roman"/>
                          <a:ea typeface="Times New Roman"/>
                          <a:cs typeface="Times New Roman"/>
                        </a:rPr>
                        <a:t>Индекс потребительских цен</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процент к соответствующему периоду предыдущему года</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ru-RU" sz="1100" dirty="0">
                          <a:latin typeface="Times New Roman"/>
                          <a:ea typeface="Times New Roman"/>
                          <a:cs typeface="Times New Roman"/>
                        </a:rPr>
                        <a:t>Показатель не прогнозируется </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39005">
                <a:tc>
                  <a:txBody>
                    <a:bodyPr/>
                    <a:lstStyle/>
                    <a:p>
                      <a:pPr>
                        <a:lnSpc>
                          <a:spcPct val="115000"/>
                        </a:lnSpc>
                        <a:spcAft>
                          <a:spcPts val="0"/>
                        </a:spcAft>
                      </a:pPr>
                      <a:r>
                        <a:rPr lang="ru-RU" sz="1100">
                          <a:latin typeface="Times New Roman"/>
                          <a:ea typeface="Times New Roman"/>
                          <a:cs typeface="Times New Roman"/>
                        </a:rPr>
                        <a:t>Уровень зарегистрированной безработицы (среднегодовая)</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процент</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ru-RU" sz="1100" dirty="0">
                          <a:latin typeface="Times New Roman"/>
                          <a:ea typeface="Times New Roman"/>
                          <a:cs typeface="Times New Roman"/>
                        </a:rPr>
                        <a:t>Показатель не прогнозируется </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0919">
                <a:tc>
                  <a:txBody>
                    <a:bodyPr/>
                    <a:lstStyle/>
                    <a:p>
                      <a:pPr>
                        <a:lnSpc>
                          <a:spcPct val="115000"/>
                        </a:lnSpc>
                        <a:spcAft>
                          <a:spcPts val="0"/>
                        </a:spcAft>
                      </a:pPr>
                      <a:r>
                        <a:rPr lang="ru-RU" sz="1100">
                          <a:latin typeface="Times New Roman"/>
                          <a:ea typeface="Times New Roman"/>
                          <a:cs typeface="Times New Roman"/>
                        </a:rPr>
                        <a:t>Среднемесячная </a:t>
                      </a:r>
                    </a:p>
                    <a:p>
                      <a:pPr>
                        <a:lnSpc>
                          <a:spcPct val="115000"/>
                        </a:lnSpc>
                        <a:spcAft>
                          <a:spcPts val="0"/>
                        </a:spcAft>
                      </a:pPr>
                      <a:r>
                        <a:rPr lang="ru-RU" sz="1100">
                          <a:latin typeface="Times New Roman"/>
                          <a:ea typeface="Times New Roman"/>
                          <a:cs typeface="Times New Roman"/>
                        </a:rPr>
                        <a:t>заработная плата</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рубль</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51512,6</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50807,3</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98,6</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53504,4</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53504,4</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100</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60">
                <a:tc>
                  <a:txBody>
                    <a:bodyPr/>
                    <a:lstStyle/>
                    <a:p>
                      <a:pPr>
                        <a:lnSpc>
                          <a:spcPct val="115000"/>
                        </a:lnSpc>
                        <a:spcAft>
                          <a:spcPts val="0"/>
                        </a:spcAft>
                      </a:pPr>
                      <a:r>
                        <a:rPr lang="ru-RU" sz="1100">
                          <a:latin typeface="Times New Roman"/>
                          <a:ea typeface="Times New Roman"/>
                          <a:cs typeface="Times New Roman"/>
                        </a:rPr>
                        <a:t>Прожиточный минимум</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рубль</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ru-RU" sz="1100" dirty="0">
                          <a:latin typeface="Times New Roman"/>
                          <a:ea typeface="Times New Roman"/>
                          <a:cs typeface="Times New Roman"/>
                        </a:rPr>
                        <a:t>Показатель не прогнозируется </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61840">
                <a:tc>
                  <a:txBody>
                    <a:bodyPr/>
                    <a:lstStyle/>
                    <a:p>
                      <a:pPr>
                        <a:lnSpc>
                          <a:spcPct val="115000"/>
                        </a:lnSpc>
                        <a:spcAft>
                          <a:spcPts val="0"/>
                        </a:spcAft>
                      </a:pPr>
                      <a:r>
                        <a:rPr lang="ru-RU" sz="1100">
                          <a:latin typeface="Times New Roman"/>
                          <a:ea typeface="Times New Roman"/>
                          <a:cs typeface="Times New Roman"/>
                        </a:rPr>
                        <a:t>Ввод в эксплуатацию жилых домов, построенных за счет всех источников финансирования </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тыс. кв. м общей площади</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36,9</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26,7</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72,4</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22,07</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22,07</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100</a:t>
                      </a:r>
                    </a:p>
                  </a:txBody>
                  <a:tcPr marL="45398" marR="45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142848" y="1397000"/>
          <a:ext cx="8858307" cy="5246710"/>
        </p:xfrm>
        <a:graphic>
          <a:graphicData uri="http://schemas.openxmlformats.org/drawingml/2006/table">
            <a:tbl>
              <a:tblPr/>
              <a:tblGrid>
                <a:gridCol w="1411214"/>
                <a:gridCol w="1303241"/>
                <a:gridCol w="1411214"/>
                <a:gridCol w="755810"/>
                <a:gridCol w="639764"/>
                <a:gridCol w="1132200"/>
                <a:gridCol w="1132200"/>
                <a:gridCol w="1072664"/>
              </a:tblGrid>
              <a:tr h="1482766">
                <a:tc rowSpan="6">
                  <a:txBody>
                    <a:bodyPr/>
                    <a:lstStyle/>
                    <a:p>
                      <a:pPr>
                        <a:lnSpc>
                          <a:spcPct val="115000"/>
                        </a:lnSpc>
                      </a:pPr>
                      <a:endParaRPr lang="ru-RU" sz="70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pPr>
                        <a:lnSpc>
                          <a:spcPct val="115000"/>
                        </a:lnSpc>
                      </a:pPr>
                      <a:endParaRPr lang="ru-RU" sz="700" dirty="0">
                        <a:latin typeface="Calibri"/>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Доля расходов, направляемых на предоставление субсидий СО НКО в сфере физической культуры и спорта, в общем объеме расходов бюджета муниципального образования Московской области в сфере физической культуры и спорта</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0,06</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0,04</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0,03</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Конкурс признан не состоявшимся, отсутствие заявок.</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7029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Количество СО НКО, которым оказана поддержка органами местного самоуправления, всего</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35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Количество СО НКО, которым оказана консультационная поддержка органами местного самоуправления</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Единица</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41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Количество СО НКО в сфере образования, которым оказана имущественная поддержка органами местного самоуправления </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29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Количество СО НКО, которым оказана финансовая поддержка органами местного самоуправления</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единиц</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58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Доля расходов, направляемых на предоставление субсидий СО НКО, в общем объеме расходов бюджета муниципального образования Московской области на социальную сферу</a:t>
                      </a:r>
                      <a:endParaRPr lang="ru-RU" sz="70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0,008</a:t>
                      </a:r>
                      <a:endParaRPr lang="ru-RU" sz="70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0,007</a:t>
                      </a:r>
                      <a:endParaRPr lang="ru-RU" sz="70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0,005</a:t>
                      </a:r>
                      <a:endParaRPr lang="ru-RU" sz="70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294462"/>
          <a:ext cx="8643998" cy="5349248"/>
        </p:xfrm>
        <a:graphic>
          <a:graphicData uri="http://schemas.openxmlformats.org/drawingml/2006/table">
            <a:tbl>
              <a:tblPr/>
              <a:tblGrid>
                <a:gridCol w="1377072"/>
                <a:gridCol w="1271712"/>
                <a:gridCol w="1377072"/>
                <a:gridCol w="737524"/>
                <a:gridCol w="624286"/>
                <a:gridCol w="1104809"/>
                <a:gridCol w="1104809"/>
                <a:gridCol w="1046714"/>
              </a:tblGrid>
              <a:tr h="484078">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Спорт</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3280" marR="43280"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51800">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Базовое значение показателя (на начало реализации Программы)</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654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800">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612">
                <a:tc rowSpan="2">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1. Развитие физической культуры и спорта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 в возрасте 3-79 лет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45,1</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45,1</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44,5</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причиной не достижения планового значения является отсутствие у населения личной заинтересованности в занятиях физической культурой и спортом. В первую очередь, это относится к возрастной категории граждан от 55 лет и старше.</a:t>
                      </a:r>
                      <a:endParaRPr lang="ru-RU" sz="800" dirty="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741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Уровень обеспеченности граждан спортивными сооружениями исходя из единовременной пропускной способности объектов спорта, процент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33,77</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36,43</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37,9</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588770"/>
          <a:ext cx="8715435" cy="4912064"/>
        </p:xfrm>
        <a:graphic>
          <a:graphicData uri="http://schemas.openxmlformats.org/drawingml/2006/table">
            <a:tbl>
              <a:tblPr/>
              <a:tblGrid>
                <a:gridCol w="434748"/>
                <a:gridCol w="1555338"/>
                <a:gridCol w="1684198"/>
                <a:gridCol w="902012"/>
                <a:gridCol w="744251"/>
                <a:gridCol w="763518"/>
                <a:gridCol w="1351211"/>
                <a:gridCol w="1280159"/>
              </a:tblGrid>
              <a:tr h="4912064">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Доступные спортивные площадки. Доля спортивных площадок, управляемых в соответствии со стандартом их использования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81,47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90,16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Доля спортивных площадок, управляемых в соответствии со стандартом их использования - процент износа 6 плоскостных площадок из общего количества (61) составляет 100%. Данные площадки пришли в негодность и требуют реконструкцию, которая не проводилась с момента их установки. Однако, в 2021 г. отсутствовало должное финансирование мероприятий муниципальной программы, направленных на проведение капитального ремонта, текущего ремонта, обустройство и техническое переоснащение плоскостных площадок.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214422"/>
          <a:ext cx="8643997" cy="5468112"/>
        </p:xfrm>
        <a:graphic>
          <a:graphicData uri="http://schemas.openxmlformats.org/drawingml/2006/table">
            <a:tbl>
              <a:tblPr/>
              <a:tblGrid>
                <a:gridCol w="431184"/>
                <a:gridCol w="1542590"/>
                <a:gridCol w="1670392"/>
                <a:gridCol w="894619"/>
                <a:gridCol w="738150"/>
                <a:gridCol w="757261"/>
                <a:gridCol w="1340136"/>
                <a:gridCol w="1269665"/>
              </a:tblGrid>
              <a:tr h="5246710">
                <a:tc>
                  <a:txBody>
                    <a:bodyPr/>
                    <a:lstStyle/>
                    <a:p>
                      <a:pPr>
                        <a:lnSpc>
                          <a:spcPct val="115000"/>
                        </a:lnSpc>
                      </a:pPr>
                      <a:endParaRPr lang="ru-RU" sz="80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dirty="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проживающих в муниципальном образовании Московской области</a:t>
                      </a:r>
                      <a:endParaRPr lang="ru-RU" sz="80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15,5</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12,7</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большое значение в достижении значения данного показателя определяет уровень доступности спортивных объектов для посещения лицами с ограниченными возможностями и инвалидами любых нозологических групп. Однако, большинство спортивных объектов, расположенных на территории Г.о. Шатура, не соответствуют требованиям законодательства по обеспечению условий доступности для посещения указанной категорией граждан. Это объясняется тем, что значительная часть спортивных объектов в Г.о. Шатура построена в советское время и при строительстве не учтены современные требования к обеспечению условий доступности. Для приведения объектов в соответствие требуется их реконструкция, проведение которой не возможно из-за отсутствия достаточного финансирования. </a:t>
                      </a:r>
                      <a:endParaRPr lang="ru-RU" sz="80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79" y="1693926"/>
          <a:ext cx="8715438" cy="4878347"/>
        </p:xfrm>
        <a:graphic>
          <a:graphicData uri="http://schemas.openxmlformats.org/drawingml/2006/table">
            <a:tbl>
              <a:tblPr/>
              <a:tblGrid>
                <a:gridCol w="1388454"/>
                <a:gridCol w="1282222"/>
                <a:gridCol w="1388454"/>
                <a:gridCol w="743619"/>
                <a:gridCol w="629445"/>
                <a:gridCol w="1113940"/>
                <a:gridCol w="1113940"/>
                <a:gridCol w="1055364"/>
              </a:tblGrid>
              <a:tr h="2069602">
                <a:tc rowSpan="3">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pPr>
                      <a:endParaRPr lang="ru-RU" sz="800" dirty="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Эффективность использования су-ществующих объектов спорта (отно-шение фактической посещаемости к нормативной пропускной способно-сти)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99,6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99,45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latin typeface="Arial"/>
                          <a:ea typeface="Times New Roman"/>
                          <a:cs typeface="Times New Roman"/>
                        </a:rPr>
                        <a:t>причиной не достижения 100% значения данного показателя в данном случае является отсутствие заинтересованности у населения в систематических занятиях физической культурой и спортом.</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8697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проведенных массовых, официальных физкультурных и спортивных мероприятий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177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Доля жителей муниципального образования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30,6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30,9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30,9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2" y="1397000"/>
          <a:ext cx="8643996" cy="5380288"/>
        </p:xfrm>
        <a:graphic>
          <a:graphicData uri="http://schemas.openxmlformats.org/drawingml/2006/table">
            <a:tbl>
              <a:tblPr/>
              <a:tblGrid>
                <a:gridCol w="1377072"/>
                <a:gridCol w="1271712"/>
                <a:gridCol w="1377072"/>
                <a:gridCol w="737524"/>
                <a:gridCol w="624285"/>
                <a:gridCol w="1104809"/>
                <a:gridCol w="1104809"/>
                <a:gridCol w="1046713"/>
              </a:tblGrid>
              <a:tr h="2435920">
                <a:tc rowSpan="2">
                  <a:txBody>
                    <a:bodyPr/>
                    <a:lstStyle/>
                    <a:p>
                      <a:pPr>
                        <a:lnSpc>
                          <a:spcPct val="115000"/>
                        </a:lnSpc>
                      </a:pPr>
                      <a:endParaRPr lang="ru-RU" sz="80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ru-RU" sz="80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обучающихся и студентов муниципального образования Московской области, выполнивших нормативы Всероссийского физкультурно-спортивного комплекса «Готов к труду и обороне» (ГТО), в общей численности обучающихся и студен-тов, принявших участие в сдаче нормативов Всероссийского физкультурно-спортивного комплекса «Готов к труду и обороне» (ГТО)</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50,6</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50,9</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50,9</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4396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установленных (отремонтированных, модернизированных) плоскостных спортивных сооружений в муниципальных образованиях Московской области</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3947">
                <a:tc>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3. Подготовка спортивного резерва</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87,5</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90,6</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18" y="1536192"/>
          <a:ext cx="8643999" cy="5036080"/>
        </p:xfrm>
        <a:graphic>
          <a:graphicData uri="http://schemas.openxmlformats.org/drawingml/2006/table">
            <a:tbl>
              <a:tblPr/>
              <a:tblGrid>
                <a:gridCol w="431185"/>
                <a:gridCol w="1542590"/>
                <a:gridCol w="1670393"/>
                <a:gridCol w="894619"/>
                <a:gridCol w="738150"/>
                <a:gridCol w="757260"/>
                <a:gridCol w="1340136"/>
                <a:gridCol w="1269666"/>
              </a:tblGrid>
              <a:tr h="5036080">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Темп прироста занимающихся в учреждениях и организациях при спортивных сооружениях</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-3,5</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latin typeface="Arial"/>
                          <a:ea typeface="Times New Roman"/>
                          <a:cs typeface="Times New Roman"/>
                        </a:rPr>
                        <a:t>Темп прироста занимающихся в учреждениях и организациях при спортивных сооружениях – количество занимающихся уменьшилось в связи с уходом из учреждения, осуществляющего спортивную подготовку, двух тренеров (по причине увольнения и смерти). Кроме того, причиной не выполнения планового значения также является отсутствие личной заинтересованности у населения в систематических занятиях физической культурой и спортом, отсутствие у населения возможности посещать спортивные объекты из-за территориальной удаленности многих населенных пунктов от крупных спортивных объектов.</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0" y="1379344"/>
          <a:ext cx="8715440" cy="5325347"/>
        </p:xfrm>
        <a:graphic>
          <a:graphicData uri="http://schemas.openxmlformats.org/drawingml/2006/table">
            <a:tbl>
              <a:tblPr/>
              <a:tblGrid>
                <a:gridCol w="1388454"/>
                <a:gridCol w="1282222"/>
                <a:gridCol w="1388454"/>
                <a:gridCol w="743620"/>
                <a:gridCol w="629446"/>
                <a:gridCol w="1113940"/>
                <a:gridCol w="1113940"/>
                <a:gridCol w="1055364"/>
              </a:tblGrid>
              <a:tr h="412220">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Развитие сельского хозяйства</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700" b="1"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30346">
                <a:tc rowSpan="2">
                  <a:txBody>
                    <a:bodyPr/>
                    <a:lstStyle/>
                    <a:p>
                      <a:pPr algn="ctr">
                        <a:lnSpc>
                          <a:spcPct val="115000"/>
                        </a:lnSpc>
                        <a:spcAft>
                          <a:spcPts val="0"/>
                        </a:spcAft>
                      </a:pPr>
                      <a:r>
                        <a:rPr lang="ru-RU" sz="700">
                          <a:solidFill>
                            <a:srgbClr val="000000"/>
                          </a:solidFill>
                          <a:latin typeface="Arial"/>
                          <a:ea typeface="Times New Roman"/>
                          <a:cs typeface="Times New Roman"/>
                        </a:rPr>
                        <a:t>№ п/п</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Подпрограммы</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Показатели, характеризующие достижение цели</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Единица измерения</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Базовое значение показателя (на начало реализации Программы)</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Планируемое значение показателя на 2021 год</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Достигнутое значение показателя за 2021 год</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46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46">
                <a:tc>
                  <a:txBody>
                    <a:bodyPr/>
                    <a:lstStyle/>
                    <a:p>
                      <a:pPr algn="ct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11</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12</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13</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1509">
                <a:tc rowSpan="3">
                  <a:txBody>
                    <a:bodyPr/>
                    <a:lstStyle/>
                    <a:p>
                      <a:pP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700">
                          <a:solidFill>
                            <a:srgbClr val="000000"/>
                          </a:solidFill>
                          <a:latin typeface="Arial"/>
                          <a:ea typeface="Times New Roman"/>
                          <a:cs typeface="Times New Roman"/>
                        </a:rPr>
                        <a:t>Подпрограмма 1. Развитие отраслей сельского хозяйства и перерабатывающей промышленности</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Миллион рублей</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2000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342,426</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Приостановка реализации инвестиционных проектов ООО "</a:t>
                      </a:r>
                      <a:r>
                        <a:rPr lang="ru-RU" sz="700" dirty="0" err="1">
                          <a:solidFill>
                            <a:srgbClr val="000000"/>
                          </a:solidFill>
                          <a:latin typeface="Arial"/>
                          <a:ea typeface="Times New Roman"/>
                          <a:cs typeface="Times New Roman"/>
                        </a:rPr>
                        <a:t>ТиЭйч</a:t>
                      </a:r>
                      <a:r>
                        <a:rPr lang="ru-RU" sz="700" dirty="0">
                          <a:solidFill>
                            <a:srgbClr val="000000"/>
                          </a:solidFill>
                          <a:latin typeface="Arial"/>
                          <a:ea typeface="Times New Roman"/>
                          <a:cs typeface="Times New Roman"/>
                        </a:rPr>
                        <a:t> Шатурский" и ООО "Экологическое хозяйство "Спартак" ввиду отсутствия источников финансирования.</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96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Индекс производства продукции сельского хозяйства в хозяйствах всех категорий (в сопоставимых ценах) к предыдущему году</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100,3</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100,3</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150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Ввод мощностей животноводческих комплексов молочного направления</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скотомест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Приостановка реализации инвестиционных проектов ООО "</a:t>
                      </a:r>
                      <a:r>
                        <a:rPr lang="ru-RU" sz="700" dirty="0" err="1">
                          <a:solidFill>
                            <a:srgbClr val="000000"/>
                          </a:solidFill>
                          <a:latin typeface="Arial"/>
                          <a:ea typeface="Times New Roman"/>
                          <a:cs typeface="Times New Roman"/>
                        </a:rPr>
                        <a:t>ТиЭйч</a:t>
                      </a:r>
                      <a:r>
                        <a:rPr lang="ru-RU" sz="700" dirty="0">
                          <a:solidFill>
                            <a:srgbClr val="000000"/>
                          </a:solidFill>
                          <a:latin typeface="Arial"/>
                          <a:ea typeface="Times New Roman"/>
                          <a:cs typeface="Times New Roman"/>
                        </a:rPr>
                        <a:t> Шатурский" и ООО "Экологическое хозяйство "Спартак" ввиду отсутствия источников финансирования.</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0" y="1536192"/>
          <a:ext cx="8643999" cy="5036079"/>
        </p:xfrm>
        <a:graphic>
          <a:graphicData uri="http://schemas.openxmlformats.org/drawingml/2006/table">
            <a:tbl>
              <a:tblPr/>
              <a:tblGrid>
                <a:gridCol w="1377073"/>
                <a:gridCol w="1271712"/>
                <a:gridCol w="1377073"/>
                <a:gridCol w="737523"/>
                <a:gridCol w="624286"/>
                <a:gridCol w="1104809"/>
                <a:gridCol w="1104809"/>
                <a:gridCol w="1046714"/>
              </a:tblGrid>
              <a:tr h="431356">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Производство молока в хозяйствах всех категорий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тонн</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10,511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Снижение надоев ООО "АПК Шатурский"</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294068">
                <a:tc rowSpan="3">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2. Развитие мелиорации земель сельскохозяйственного назначения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Вовлечение в оборот выбывших сельскохозяйственных угодий за счет проведения культуртехнических работ сельскохозяйственными товаропроизводителями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гектаров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2,056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1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Площадь земель, обработанных от борщевика Сосновского</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Гектар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64,15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68,315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542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Площадь земельных участков, находящихся в муниципальной собственности и государственная собственность на которые не разграничена, предоставленных сельхозтоваропроизводителям</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Гектар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1583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337,06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Отсутствие земельных участков, пригодных для сельскохозяйственного использования и представляющих интерес для потенциальных инвесторов.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56">
                <a:tc rowSpan="3">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3. Комплексное развитие сельских территорий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Ввод в действие распределительных газовых сетей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Километр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0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Объем ввода (приобретения) жилья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Квадратный метр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5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Ввод в действие локальных водопроводов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Километр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2" y="1397000"/>
          <a:ext cx="8572556" cy="5306506"/>
        </p:xfrm>
        <a:graphic>
          <a:graphicData uri="http://schemas.openxmlformats.org/drawingml/2006/table">
            <a:tbl>
              <a:tblPr/>
              <a:tblGrid>
                <a:gridCol w="1365691"/>
                <a:gridCol w="1261202"/>
                <a:gridCol w="1365691"/>
                <a:gridCol w="731428"/>
                <a:gridCol w="619125"/>
                <a:gridCol w="1095678"/>
                <a:gridCol w="1095678"/>
                <a:gridCol w="1038063"/>
              </a:tblGrid>
              <a:tr h="1646678">
                <a:tc rowSpan="3">
                  <a:txBody>
                    <a:bodyPr/>
                    <a:lstStyle/>
                    <a:p>
                      <a:pPr>
                        <a:lnSpc>
                          <a:spcPct val="115000"/>
                        </a:lnSpc>
                      </a:pPr>
                      <a:endParaRPr lang="ru-RU" sz="75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pPr>
                      <a:endParaRPr lang="ru-RU" sz="750">
                        <a:latin typeface="Calibri"/>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Ввод в эксплуатацию автомобильных дорог общего пользования с твердым покрытием, ведущих от сети автомобильных дорог общего пользования к общественно значимым объектам населенных пунктов, расположенных на сельских территориях, объектам производства и переработки продукции</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Километр</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880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реализованных проектов по благоустройству сельских территорий</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Единица</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33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Доля сельских населенных пунктов, обслуживаемых по доставке продовольственных и непродовольственных товаров</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Процент</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70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70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480">
                <a:tc rowSpan="2">
                  <a:txBody>
                    <a:bodyPr/>
                    <a:lstStyle/>
                    <a:p>
                      <a:pPr>
                        <a:lnSpc>
                          <a:spcPct val="115000"/>
                        </a:lnSpc>
                        <a:spcAft>
                          <a:spcPts val="0"/>
                        </a:spcAft>
                      </a:pPr>
                      <a:r>
                        <a:rPr lang="ru-RU" sz="750">
                          <a:solidFill>
                            <a:srgbClr val="000000"/>
                          </a:solidFill>
                          <a:latin typeface="Arial"/>
                          <a:ea typeface="Times New Roman"/>
                          <a:cs typeface="Times New Roman"/>
                        </a:rPr>
                        <a:t>4</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50">
                          <a:solidFill>
                            <a:srgbClr val="000000"/>
                          </a:solidFill>
                          <a:latin typeface="Arial"/>
                          <a:ea typeface="Times New Roman"/>
                          <a:cs typeface="Times New Roman"/>
                        </a:rPr>
                        <a:t>Подпрограмма 4. Обеспечение эпизоотического и ветеринарно-санитарного благополучия</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обустроенных сибиреязвенных скотомогильников</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единиц</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857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Количество отловленных животных без владельцев</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Единица</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284</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252</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Увеличение  заявок на отлов животных уже прошедших программу ОСВВ,  увеличение числа особей неполовозрелого возраста</a:t>
                      </a:r>
                      <a:endParaRPr lang="ru-RU" sz="750" dirty="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099">
                <a:tc>
                  <a:txBody>
                    <a:bodyPr/>
                    <a:lstStyle/>
                    <a:p>
                      <a:pPr>
                        <a:lnSpc>
                          <a:spcPct val="115000"/>
                        </a:lnSpc>
                        <a:spcAft>
                          <a:spcPts val="0"/>
                        </a:spcAft>
                      </a:pPr>
                      <a:r>
                        <a:rPr lang="ru-RU" sz="750">
                          <a:solidFill>
                            <a:srgbClr val="000000"/>
                          </a:solidFill>
                          <a:latin typeface="Arial"/>
                          <a:ea typeface="Times New Roman"/>
                          <a:cs typeface="Times New Roman"/>
                        </a:rPr>
                        <a:t>7</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Подпрограмма 7. Экспорт продукции агропромышленного комплекса Московской области</a:t>
                      </a:r>
                      <a:endParaRPr lang="ru-RU" sz="750">
                        <a:latin typeface="Times New Roman"/>
                        <a:ea typeface="Times New Roman"/>
                        <a:cs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2021 Объем экспорта продукции АПК</a:t>
                      </a:r>
                      <a:endParaRPr lang="ru-RU" sz="75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Тысяча долларов</a:t>
                      </a:r>
                      <a:endParaRPr lang="ru-RU" sz="75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214423"/>
            <a:ext cx="7772400" cy="1000132"/>
          </a:xfrm>
        </p:spPr>
        <p:txBody>
          <a:bodyPr>
            <a:normAutofit/>
          </a:bodyPr>
          <a:lstStyle/>
          <a:p>
            <a:r>
              <a:rPr lang="ru-RU" sz="1600" b="1" dirty="0" smtClean="0">
                <a:solidFill>
                  <a:schemeClr val="accent1">
                    <a:lumMod val="75000"/>
                  </a:schemeClr>
                </a:solidFill>
              </a:rPr>
              <a:t>Основные задачи </a:t>
            </a:r>
            <a:r>
              <a:rPr lang="ru-RU" sz="1600" b="1" dirty="0">
                <a:solidFill>
                  <a:schemeClr val="accent1">
                    <a:lumMod val="75000"/>
                  </a:schemeClr>
                </a:solidFill>
              </a:rPr>
              <a:t>и </a:t>
            </a:r>
            <a:r>
              <a:rPr lang="ru-RU" sz="1600" b="1" dirty="0" smtClean="0">
                <a:solidFill>
                  <a:schemeClr val="accent1">
                    <a:lumMod val="75000"/>
                  </a:schemeClr>
                </a:solidFill>
              </a:rPr>
              <a:t>приоритетные направления </a:t>
            </a:r>
            <a:r>
              <a:rPr lang="ru-RU" sz="1600" b="1" dirty="0">
                <a:solidFill>
                  <a:schemeClr val="accent1">
                    <a:lumMod val="75000"/>
                  </a:schemeClr>
                </a:solidFill>
              </a:rPr>
              <a:t>бюджетной политики </a:t>
            </a:r>
            <a:r>
              <a:rPr lang="ru-RU" sz="1600" b="1" dirty="0" smtClean="0">
                <a:solidFill>
                  <a:schemeClr val="accent1">
                    <a:lumMod val="75000"/>
                  </a:schemeClr>
                </a:solidFill>
              </a:rPr>
              <a:t/>
            </a:r>
            <a:br>
              <a:rPr lang="ru-RU" sz="1600" b="1" dirty="0" smtClean="0">
                <a:solidFill>
                  <a:schemeClr val="accent1">
                    <a:lumMod val="75000"/>
                  </a:schemeClr>
                </a:solidFill>
              </a:rPr>
            </a:br>
            <a:r>
              <a:rPr lang="ru-RU" sz="1600" b="1" dirty="0" smtClean="0">
                <a:solidFill>
                  <a:schemeClr val="accent1">
                    <a:lumMod val="75000"/>
                  </a:schemeClr>
                </a:solidFill>
              </a:rPr>
              <a:t>Городского </a:t>
            </a:r>
            <a:r>
              <a:rPr lang="ru-RU" sz="1600" b="1" dirty="0">
                <a:solidFill>
                  <a:schemeClr val="accent1">
                    <a:lumMod val="75000"/>
                  </a:schemeClr>
                </a:solidFill>
              </a:rPr>
              <a:t>округа Шатура  Московской </a:t>
            </a:r>
            <a:r>
              <a:rPr lang="ru-RU" sz="1600" b="1" dirty="0" smtClean="0">
                <a:solidFill>
                  <a:schemeClr val="accent1">
                    <a:lumMod val="75000"/>
                  </a:schemeClr>
                </a:solidFill>
              </a:rPr>
              <a:t>области</a:t>
            </a:r>
            <a:endParaRPr lang="ru-RU" sz="1600" dirty="0">
              <a:solidFill>
                <a:schemeClr val="accent1">
                  <a:lumMod val="75000"/>
                </a:schemeClr>
              </a:solidFill>
            </a:endParaRPr>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9" name="AutoShape 2"/>
          <p:cNvSpPr>
            <a:spLocks noChangeArrowheads="1"/>
          </p:cNvSpPr>
          <p:nvPr/>
        </p:nvSpPr>
        <p:spPr bwMode="auto">
          <a:xfrm>
            <a:off x="357158" y="2357430"/>
            <a:ext cx="2143140" cy="1071570"/>
          </a:xfrm>
          <a:prstGeom prst="cloudCallout">
            <a:avLst>
              <a:gd name="adj1" fmla="val -37968"/>
              <a:gd name="adj2" fmla="val 71843"/>
            </a:avLst>
          </a:prstGeom>
          <a:solidFill>
            <a:srgbClr val="DAEEF3"/>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000" b="1" i="1" dirty="0" smtClean="0"/>
              <a:t>Долгосрочная </a:t>
            </a:r>
            <a:r>
              <a:rPr lang="ru-RU" sz="1000" b="1" i="1" dirty="0"/>
              <a:t>сбалансированность и устойчивость бюджетной системы округа</a:t>
            </a:r>
            <a:endParaRPr kumimoji="0" lang="ru-RU" sz="1800" b="1" i="1"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3"/>
          <p:cNvSpPr>
            <a:spLocks noChangeArrowheads="1"/>
          </p:cNvSpPr>
          <p:nvPr/>
        </p:nvSpPr>
        <p:spPr bwMode="auto">
          <a:xfrm>
            <a:off x="2643174" y="2571744"/>
            <a:ext cx="2103437" cy="1285884"/>
          </a:xfrm>
          <a:prstGeom prst="cloudCallout">
            <a:avLst>
              <a:gd name="adj1" fmla="val -46861"/>
              <a:gd name="adj2" fmla="val 59120"/>
            </a:avLst>
          </a:prstGeom>
          <a:solidFill>
            <a:srgbClr val="DBE5F1"/>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200" b="1" i="1" dirty="0" smtClean="0"/>
              <a:t>Повышение </a:t>
            </a:r>
            <a:r>
              <a:rPr lang="ru-RU" sz="1200" b="1" i="1" dirty="0"/>
              <a:t>доступности и качества муниципальных услуг</a:t>
            </a:r>
            <a:endParaRPr kumimoji="0" lang="ru-RU" sz="1200" b="1" i="1"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4"/>
          <p:cNvSpPr>
            <a:spLocks noChangeArrowheads="1"/>
          </p:cNvSpPr>
          <p:nvPr/>
        </p:nvSpPr>
        <p:spPr bwMode="auto">
          <a:xfrm>
            <a:off x="5143504" y="2428868"/>
            <a:ext cx="2211387" cy="1000132"/>
          </a:xfrm>
          <a:prstGeom prst="cloudCallout">
            <a:avLst>
              <a:gd name="adj1" fmla="val -44630"/>
              <a:gd name="adj2" fmla="val 58009"/>
            </a:avLst>
          </a:prstGeom>
          <a:solidFill>
            <a:srgbClr val="FDE9D9"/>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000" b="1" i="1" dirty="0" smtClean="0"/>
              <a:t>Определение </a:t>
            </a:r>
            <a:r>
              <a:rPr lang="ru-RU" sz="1000" b="1" i="1" dirty="0"/>
              <a:t>четких приоритетов использования бюджетных средств</a:t>
            </a:r>
            <a:endParaRPr kumimoji="0" lang="ru-RU" sz="1800" b="1" i="1" u="none" strike="noStrike" cap="none" normalizeH="0" baseline="0" dirty="0" smtClean="0">
              <a:ln>
                <a:noFill/>
              </a:ln>
              <a:solidFill>
                <a:schemeClr val="tx1"/>
              </a:solidFill>
              <a:effectLst/>
              <a:latin typeface="Arial" pitchFamily="34" charset="0"/>
              <a:cs typeface="Arial" pitchFamily="34" charset="0"/>
            </a:endParaRPr>
          </a:p>
        </p:txBody>
      </p:sp>
      <p:sp>
        <p:nvSpPr>
          <p:cNvPr id="12" name="AutoShape 5"/>
          <p:cNvSpPr>
            <a:spLocks noChangeArrowheads="1"/>
          </p:cNvSpPr>
          <p:nvPr/>
        </p:nvSpPr>
        <p:spPr bwMode="auto">
          <a:xfrm>
            <a:off x="428596" y="4429132"/>
            <a:ext cx="2643206" cy="1143008"/>
          </a:xfrm>
          <a:prstGeom prst="cloudCallout">
            <a:avLst>
              <a:gd name="adj1" fmla="val -31407"/>
              <a:gd name="adj2" fmla="val 75644"/>
            </a:avLst>
          </a:prstGeom>
          <a:solidFill>
            <a:srgbClr val="FDE9D9"/>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100" b="1" i="1" dirty="0" smtClean="0"/>
              <a:t>Безусловное </a:t>
            </a:r>
            <a:r>
              <a:rPr lang="ru-RU" sz="1100" b="1" i="1" dirty="0"/>
              <a:t>исполнение принятых социальных обязательств городского округа</a:t>
            </a:r>
            <a:endParaRPr kumimoji="0" lang="ru-RU" sz="1100" b="1" i="1"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6"/>
          <p:cNvSpPr>
            <a:spLocks noChangeArrowheads="1"/>
          </p:cNvSpPr>
          <p:nvPr/>
        </p:nvSpPr>
        <p:spPr bwMode="auto">
          <a:xfrm>
            <a:off x="3428992" y="4143380"/>
            <a:ext cx="2997200" cy="1214446"/>
          </a:xfrm>
          <a:prstGeom prst="cloudCallout">
            <a:avLst>
              <a:gd name="adj1" fmla="val -44546"/>
              <a:gd name="adj2" fmla="val 65306"/>
            </a:avLst>
          </a:prstGeom>
          <a:solidFill>
            <a:srgbClr val="DAEEF3"/>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100" b="1" i="1" dirty="0" smtClean="0"/>
              <a:t>Умеренная  </a:t>
            </a:r>
            <a:r>
              <a:rPr lang="ru-RU" sz="1100" b="1" i="1" dirty="0"/>
              <a:t>политика в сфере заимствований и управления муниципальным долгом</a:t>
            </a:r>
            <a:endParaRPr kumimoji="0" lang="ru-RU" sz="1100" b="1" i="1"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8"/>
          <p:cNvSpPr>
            <a:spLocks noChangeArrowheads="1"/>
          </p:cNvSpPr>
          <p:nvPr/>
        </p:nvSpPr>
        <p:spPr bwMode="auto">
          <a:xfrm>
            <a:off x="6359525" y="5072073"/>
            <a:ext cx="2498755" cy="1071571"/>
          </a:xfrm>
          <a:prstGeom prst="cloudCallout">
            <a:avLst>
              <a:gd name="adj1" fmla="val -45782"/>
              <a:gd name="adj2" fmla="val 75801"/>
            </a:avLst>
          </a:prstGeom>
          <a:solidFill>
            <a:srgbClr val="F2DBDB"/>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ru-RU" sz="1100" b="1" i="1" dirty="0" smtClean="0"/>
              <a:t>Повышение </a:t>
            </a:r>
            <a:r>
              <a:rPr lang="ru-RU" sz="1100" b="1" i="1" dirty="0"/>
              <a:t>открытости и прозрачности бюджетного процесса</a:t>
            </a:r>
            <a:endParaRPr kumimoji="0" lang="ru-RU" sz="1100" b="1" i="1"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7"/>
          <p:cNvSpPr>
            <a:spLocks noChangeArrowheads="1"/>
          </p:cNvSpPr>
          <p:nvPr/>
        </p:nvSpPr>
        <p:spPr bwMode="auto">
          <a:xfrm>
            <a:off x="6786578" y="3429001"/>
            <a:ext cx="2197100" cy="928694"/>
          </a:xfrm>
          <a:prstGeom prst="cloudCallout">
            <a:avLst>
              <a:gd name="adj1" fmla="val -37657"/>
              <a:gd name="adj2" fmla="val 71236"/>
            </a:avLst>
          </a:prstGeom>
          <a:solidFill>
            <a:srgbClr val="E5DFEC"/>
          </a:solidFill>
          <a:ln w="9360" cap="sq">
            <a:solidFill>
              <a:srgbClr val="000000"/>
            </a:solidFill>
            <a:miter lim="800000"/>
            <a:headEnd/>
            <a:tailEnd/>
          </a:ln>
          <a:effectLst>
            <a:outerShdw dist="107679" dir="18908127" algn="ctr" rotWithShape="0">
              <a:srgbClr val="808080">
                <a:alpha val="50027"/>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zh-CN" sz="1000" b="1" i="1" u="none" strike="noStrike" cap="none" normalizeH="0" baseline="0" dirty="0" smtClean="0">
                <a:ln>
                  <a:noFill/>
                </a:ln>
                <a:solidFill>
                  <a:schemeClr val="tx1"/>
                </a:solidFill>
                <a:effectLst/>
                <a:latin typeface="Cambria" pitchFamily="18" charset="0"/>
                <a:cs typeface="Arial" pitchFamily="34" charset="0"/>
              </a:rPr>
              <a:t>Совершенствование программно-целевых методов управления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497"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3" y="1704332"/>
          <a:ext cx="8715434" cy="4939380"/>
        </p:xfrm>
        <a:graphic>
          <a:graphicData uri="http://schemas.openxmlformats.org/drawingml/2006/table">
            <a:tbl>
              <a:tblPr/>
              <a:tblGrid>
                <a:gridCol w="1166962"/>
                <a:gridCol w="1417809"/>
                <a:gridCol w="1535273"/>
                <a:gridCol w="822251"/>
                <a:gridCol w="678440"/>
                <a:gridCol w="696006"/>
                <a:gridCol w="1231731"/>
                <a:gridCol w="1166962"/>
              </a:tblGrid>
              <a:tr h="551728">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Экология и окружающая среда</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5493" marR="45493"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74459">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459">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414">
                <a:tc>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1. Охрана окружающей среды</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проведенных экологических мероприятий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241">
                <a:tc>
                  <a:txBody>
                    <a:bodyPr/>
                    <a:lstStyle/>
                    <a:p>
                      <a:pP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4. Развитие лесного хозяйства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ликвидированных навалов отходов, в том числе бытового мусора, на лесных участках, не предоставленных гражданам и юридическим лицам, в общем количестве обнаруженных навалов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298">
                <a:tc>
                  <a:txBody>
                    <a:bodyPr/>
                    <a:lstStyle/>
                    <a:p>
                      <a:pP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5. Региональная программа в области обращения с отходами, в том числе с твердыми коммунальными отходами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2021 Ликвидировано объектов накопленного вреда (в том числе наиболее опасных объектов накопленного вреда)</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15</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15</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285860"/>
          <a:ext cx="8572560" cy="5520690"/>
        </p:xfrm>
        <a:graphic>
          <a:graphicData uri="http://schemas.openxmlformats.org/drawingml/2006/table">
            <a:tbl>
              <a:tblPr/>
              <a:tblGrid>
                <a:gridCol w="1365691"/>
                <a:gridCol w="1261202"/>
                <a:gridCol w="1365691"/>
                <a:gridCol w="731428"/>
                <a:gridCol w="619128"/>
                <a:gridCol w="1095679"/>
                <a:gridCol w="1095679"/>
                <a:gridCol w="1038062"/>
              </a:tblGrid>
              <a:tr h="438962">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Безопасность и обеспечение безопасности жизнедеятельности населения</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0317" marR="40317"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317" marR="40317"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38802">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Единица измерения</a:t>
                      </a:r>
                      <a:endParaRPr lang="ru-RU" sz="800" dirty="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Базовое значение показателя (на начало реализации Программы)</a:t>
                      </a:r>
                      <a:endParaRPr lang="ru-RU" sz="800" dirty="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864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802">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317" marR="40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733">
                <a:tc rowSpan="2">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dirty="0">
                          <a:solidFill>
                            <a:srgbClr val="000000"/>
                          </a:solidFill>
                          <a:latin typeface="Arial"/>
                          <a:ea typeface="Times New Roman"/>
                          <a:cs typeface="Times New Roman"/>
                        </a:rPr>
                        <a:t>Подпрограмма 1. Профилактика преступлений и иных правонарушений</a:t>
                      </a:r>
                      <a:endParaRPr lang="ru-RU" sz="800" dirty="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Снижение общего количества преступлений, совершенных на территории муниципального образования, не менее чем на 5 % ежегодно</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единица/процент</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858</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951</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858</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376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Увеличение доли социально значимых объектов (учреждений), оборудованных в целях антитеррористической защищенности средствами безопасности  </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95</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96</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92</a:t>
                      </a:r>
                      <a:endParaRPr lang="ru-RU" sz="80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Недостаточное финансирование в связи с тем, что бюджет Городского округа Шатура является </a:t>
                      </a:r>
                      <a:r>
                        <a:rPr lang="ru-RU" sz="800" dirty="0" err="1">
                          <a:solidFill>
                            <a:srgbClr val="000000"/>
                          </a:solidFill>
                          <a:latin typeface="Arial"/>
                          <a:ea typeface="Times New Roman"/>
                          <a:cs typeface="Times New Roman"/>
                        </a:rPr>
                        <a:t>высокодотационным</a:t>
                      </a:r>
                      <a:r>
                        <a:rPr lang="ru-RU" sz="800" dirty="0">
                          <a:solidFill>
                            <a:srgbClr val="000000"/>
                          </a:solidFill>
                          <a:latin typeface="Arial"/>
                          <a:ea typeface="Times New Roman"/>
                          <a:cs typeface="Times New Roman"/>
                        </a:rPr>
                        <a:t>.  Часть социально-значимых объектов, которые не соответствуют АТЗ, будут приведены в соответствие в 2022 году, плановом 2023-2024 в соответствии утвержденным бюджетом</a:t>
                      </a:r>
                      <a:endParaRPr lang="ru-RU" sz="800" dirty="0">
                        <a:latin typeface="Times New Roman"/>
                        <a:ea typeface="Times New Roman"/>
                        <a:cs typeface="Times New Roman"/>
                      </a:endParaRPr>
                    </a:p>
                  </a:txBody>
                  <a:tcPr marL="40317" marR="40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571611"/>
          <a:ext cx="8643998" cy="4929222"/>
        </p:xfrm>
        <a:graphic>
          <a:graphicData uri="http://schemas.openxmlformats.org/drawingml/2006/table">
            <a:tbl>
              <a:tblPr/>
              <a:tblGrid>
                <a:gridCol w="2164675"/>
                <a:gridCol w="1159344"/>
                <a:gridCol w="956574"/>
                <a:gridCol w="981340"/>
                <a:gridCol w="1736694"/>
                <a:gridCol w="1645371"/>
              </a:tblGrid>
              <a:tr h="3352735">
                <a:tc>
                  <a:txBody>
                    <a:bodyPr/>
                    <a:lstStyle/>
                    <a:p>
                      <a:pPr>
                        <a:lnSpc>
                          <a:spcPct val="115000"/>
                        </a:lnSpc>
                        <a:spcAft>
                          <a:spcPts val="0"/>
                        </a:spcAft>
                      </a:pPr>
                      <a:r>
                        <a:rPr lang="ru-RU" sz="800" dirty="0">
                          <a:solidFill>
                            <a:srgbClr val="000000"/>
                          </a:solidFill>
                          <a:latin typeface="Arial"/>
                          <a:ea typeface="Times New Roman"/>
                          <a:cs typeface="Times New Roman"/>
                        </a:rPr>
                        <a:t>Инвентаризация мест захоронений</a:t>
                      </a:r>
                      <a:endParaRPr lang="ru-RU" sz="800" dirty="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В связи с отсутствием достаточного финансирования достигнуть планируемого значения показателя не представляется возможным.  Для инвентаризации 21 кладбища общей площадью 47.74 га  необходима сумма 3 819 200 рублей из расчета средней рыночной стоимости инвентаризации 1 га кладбища – 80 000 рублей.  При  наличии требуемых достаточных средств инвентаризация кладбищ  будет продолжена в 2022 году</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58909">
                <a:tc>
                  <a:txBody>
                    <a:bodyPr/>
                    <a:lstStyle/>
                    <a:p>
                      <a:pPr>
                        <a:lnSpc>
                          <a:spcPct val="115000"/>
                        </a:lnSpc>
                        <a:spcAft>
                          <a:spcPts val="0"/>
                        </a:spcAft>
                      </a:pPr>
                      <a:r>
                        <a:rPr lang="ru-RU" sz="800">
                          <a:solidFill>
                            <a:srgbClr val="000000"/>
                          </a:solidFill>
                          <a:latin typeface="Arial"/>
                          <a:ea typeface="Times New Roman"/>
                          <a:cs typeface="Times New Roman"/>
                        </a:rPr>
                        <a:t>Снижение уровня криминогенности наркомании на 100 тыс. человек</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70,28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69,88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578">
                <a:tc>
                  <a:txBody>
                    <a:bodyPr/>
                    <a:lstStyle/>
                    <a:p>
                      <a:pPr>
                        <a:lnSpc>
                          <a:spcPct val="115000"/>
                        </a:lnSpc>
                        <a:spcAft>
                          <a:spcPts val="0"/>
                        </a:spcAft>
                      </a:pPr>
                      <a:r>
                        <a:rPr lang="ru-RU" sz="800">
                          <a:solidFill>
                            <a:srgbClr val="000000"/>
                          </a:solidFill>
                          <a:latin typeface="Arial"/>
                          <a:ea typeface="Times New Roman"/>
                          <a:cs typeface="Times New Roman"/>
                        </a:rPr>
                        <a:t>Доля транспортировок умерших в морг с мест обнаружения или происшествия для производства судебно-медицинской экспертизы, произведенных в соответствии с установленными требованиями</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500174"/>
          <a:ext cx="8643998" cy="4929222"/>
        </p:xfrm>
        <a:graphic>
          <a:graphicData uri="http://schemas.openxmlformats.org/drawingml/2006/table">
            <a:tbl>
              <a:tblPr/>
              <a:tblGrid>
                <a:gridCol w="2164677"/>
                <a:gridCol w="1159344"/>
                <a:gridCol w="956574"/>
                <a:gridCol w="981340"/>
                <a:gridCol w="1736694"/>
                <a:gridCol w="1645369"/>
              </a:tblGrid>
              <a:tr h="1729353">
                <a:tc>
                  <a:txBody>
                    <a:bodyPr/>
                    <a:lstStyle/>
                    <a:p>
                      <a:pPr>
                        <a:lnSpc>
                          <a:spcPct val="115000"/>
                        </a:lnSpc>
                        <a:spcAft>
                          <a:spcPts val="0"/>
                        </a:spcAft>
                      </a:pPr>
                      <a:r>
                        <a:rPr lang="ru-RU" sz="800">
                          <a:solidFill>
                            <a:srgbClr val="000000"/>
                          </a:solidFill>
                          <a:latin typeface="Arial"/>
                          <a:ea typeface="Times New Roman"/>
                          <a:cs typeface="Times New Roman"/>
                        </a:rPr>
                        <a:t>2021 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580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521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579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60753">
                <a:tc>
                  <a:txBody>
                    <a:bodyPr/>
                    <a:lstStyle/>
                    <a:p>
                      <a:pPr>
                        <a:lnSpc>
                          <a:spcPct val="115000"/>
                        </a:lnSpc>
                        <a:spcAft>
                          <a:spcPts val="0"/>
                        </a:spcAft>
                      </a:pPr>
                      <a:r>
                        <a:rPr lang="ru-RU" sz="800">
                          <a:solidFill>
                            <a:srgbClr val="000000"/>
                          </a:solidFill>
                          <a:latin typeface="Arial"/>
                          <a:ea typeface="Times New Roman"/>
                          <a:cs typeface="Times New Roman"/>
                        </a:rPr>
                        <a:t>Рост числа лиц, состоящих на диспансерном наблюдении с диагнозом "Употребление наркотиков с вредными последствиями"</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600">
                <a:tc>
                  <a:txBody>
                    <a:bodyPr/>
                    <a:lstStyle/>
                    <a:p>
                      <a:pPr>
                        <a:lnSpc>
                          <a:spcPct val="115000"/>
                        </a:lnSpc>
                        <a:spcAft>
                          <a:spcPts val="0"/>
                        </a:spcAft>
                      </a:pPr>
                      <a:r>
                        <a:rPr lang="ru-RU" sz="800">
                          <a:solidFill>
                            <a:srgbClr val="000000"/>
                          </a:solidFill>
                          <a:latin typeface="Arial"/>
                          <a:ea typeface="Times New Roman"/>
                          <a:cs typeface="Times New Roman"/>
                        </a:rPr>
                        <a:t>Снижение уровня вовлеченности населения в незаконный оборот наркотиков на 100 тыс. населения</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78,34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77,98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71,43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600">
                <a:tc>
                  <a:txBody>
                    <a:bodyPr/>
                    <a:lstStyle/>
                    <a:p>
                      <a:pPr>
                        <a:lnSpc>
                          <a:spcPct val="115000"/>
                        </a:lnSpc>
                        <a:spcAft>
                          <a:spcPts val="0"/>
                        </a:spcAft>
                      </a:pPr>
                      <a:r>
                        <a:rPr lang="ru-RU" sz="800">
                          <a:solidFill>
                            <a:srgbClr val="000000"/>
                          </a:solidFill>
                          <a:latin typeface="Arial"/>
                          <a:ea typeface="Times New Roman"/>
                          <a:cs typeface="Times New Roman"/>
                        </a:rPr>
                        <a:t>2021 Благоустроим кладбища «Доля кладбищ, соответствующих Региональному стандарту»</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70,97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76,77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80,67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916">
                <a:tc>
                  <a:txBody>
                    <a:bodyPr/>
                    <a:lstStyle/>
                    <a:p>
                      <a:pPr>
                        <a:lnSpc>
                          <a:spcPct val="115000"/>
                        </a:lnSpc>
                        <a:spcAft>
                          <a:spcPts val="0"/>
                        </a:spcAft>
                      </a:pPr>
                      <a:r>
                        <a:rPr lang="ru-RU" sz="800">
                          <a:solidFill>
                            <a:srgbClr val="000000"/>
                          </a:solidFill>
                          <a:latin typeface="Arial"/>
                          <a:ea typeface="Times New Roman"/>
                          <a:cs typeface="Times New Roman"/>
                        </a:rPr>
                        <a:t>Увеличение числа граждан принимающих участие в деятельности народных дружин</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В процентах к базовому году</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428736"/>
          <a:ext cx="8643997" cy="5214974"/>
        </p:xfrm>
        <a:graphic>
          <a:graphicData uri="http://schemas.openxmlformats.org/drawingml/2006/table">
            <a:tbl>
              <a:tblPr/>
              <a:tblGrid>
                <a:gridCol w="2164676"/>
                <a:gridCol w="1159344"/>
                <a:gridCol w="956574"/>
                <a:gridCol w="981340"/>
                <a:gridCol w="1736693"/>
                <a:gridCol w="1645370"/>
              </a:tblGrid>
              <a:tr h="759028">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восстановленных (ремонт, реставрация, благоустройство) воинских захоронений</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48459">
                <a:tc>
                  <a:txBody>
                    <a:bodyPr/>
                    <a:lstStyle/>
                    <a:p>
                      <a:pPr>
                        <a:lnSpc>
                          <a:spcPct val="115000"/>
                        </a:lnSpc>
                        <a:spcAft>
                          <a:spcPts val="0"/>
                        </a:spcAft>
                      </a:pPr>
                      <a:r>
                        <a:rPr lang="ru-RU" sz="800">
                          <a:solidFill>
                            <a:srgbClr val="000000"/>
                          </a:solidFill>
                          <a:latin typeface="Arial"/>
                          <a:ea typeface="Times New Roman"/>
                          <a:cs typeface="Times New Roman"/>
                        </a:rPr>
                        <a:t>Количество снесенных объектов самовольного строительства, право на снос которых в судебном порядке предоставлено администрациям муниципальных образований Московской области, являющимися взыскателями по исполнительным производствам</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8459">
                <a:tc>
                  <a:txBody>
                    <a:bodyPr/>
                    <a:lstStyle/>
                    <a:p>
                      <a:pPr>
                        <a:lnSpc>
                          <a:spcPct val="115000"/>
                        </a:lnSpc>
                        <a:spcAft>
                          <a:spcPts val="0"/>
                        </a:spcAft>
                      </a:pPr>
                      <a:r>
                        <a:rPr lang="ru-RU" sz="800">
                          <a:solidFill>
                            <a:srgbClr val="000000"/>
                          </a:solidFill>
                          <a:latin typeface="Arial"/>
                          <a:ea typeface="Times New Roman"/>
                          <a:cs typeface="Times New Roman"/>
                        </a:rPr>
                        <a:t>Количество отремонтированных зданий (помещений), занимаемых территориальными подразделениями ведомств, осуществляющих деятельность по обеспечению соблюдения законности, правопорядка и безопасности на территории Московской области</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028">
                <a:tc>
                  <a:txBody>
                    <a:bodyPr/>
                    <a:lstStyle/>
                    <a:p>
                      <a:pPr>
                        <a:lnSpc>
                          <a:spcPct val="115000"/>
                        </a:lnSpc>
                        <a:spcAft>
                          <a:spcPts val="0"/>
                        </a:spcAft>
                      </a:pPr>
                      <a:r>
                        <a:rPr lang="ru-RU" sz="800">
                          <a:solidFill>
                            <a:srgbClr val="000000"/>
                          </a:solidFill>
                          <a:latin typeface="Arial"/>
                          <a:ea typeface="Times New Roman"/>
                          <a:cs typeface="Times New Roman"/>
                        </a:rPr>
                        <a:t>Снижение доли несовершеннолетних в общем числе лиц, совершивших преступления</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В процентах к базовому году</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99,9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99,8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99,56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142842" y="1325880"/>
          <a:ext cx="8715437" cy="5389267"/>
        </p:xfrm>
        <a:graphic>
          <a:graphicData uri="http://schemas.openxmlformats.org/drawingml/2006/table">
            <a:tbl>
              <a:tblPr/>
              <a:tblGrid>
                <a:gridCol w="1388453"/>
                <a:gridCol w="1282222"/>
                <a:gridCol w="1388453"/>
                <a:gridCol w="743619"/>
                <a:gridCol w="629446"/>
                <a:gridCol w="1113940"/>
                <a:gridCol w="1113940"/>
                <a:gridCol w="1055364"/>
              </a:tblGrid>
              <a:tr h="1520049">
                <a:tc rowSpan="3">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2. 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85</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80</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80</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7279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Прирост уровня безопасности людей на водных объектах, расположенных на территории  Московской области</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16</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18</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17</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Требуется увеличение количества оборудованных безопасных мест массового отдыха на водных объектах. В связи с этим необходимо дополнительное финансирование в рамках муниципальной программы</a:t>
                      </a:r>
                      <a:endParaRPr lang="ru-RU" sz="800" dirty="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642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Степень готовности муниципального образования Московской области к действиям по предназначению при возникновении чрезвычайных ситуациях (происшествиях) природного и техногенного характера.</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10,4</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12,5</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307" marR="453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214282" y="1285860"/>
          <a:ext cx="8715438" cy="5429289"/>
        </p:xfrm>
        <a:graphic>
          <a:graphicData uri="http://schemas.openxmlformats.org/drawingml/2006/table">
            <a:tbl>
              <a:tblPr/>
              <a:tblGrid>
                <a:gridCol w="1388454"/>
                <a:gridCol w="1282222"/>
                <a:gridCol w="1388454"/>
                <a:gridCol w="743620"/>
                <a:gridCol w="629445"/>
                <a:gridCol w="1113940"/>
                <a:gridCol w="1113940"/>
                <a:gridCol w="1055363"/>
              </a:tblGrid>
              <a:tr h="1520201">
                <a:tc>
                  <a:txBody>
                    <a:bodyPr/>
                    <a:lstStyle/>
                    <a:p>
                      <a:pPr>
                        <a:lnSpc>
                          <a:spcPct val="115000"/>
                        </a:lnSpc>
                        <a:spcAft>
                          <a:spcPts val="0"/>
                        </a:spcAft>
                      </a:pPr>
                      <a:r>
                        <a:rPr lang="ru-RU" sz="700">
                          <a:solidFill>
                            <a:srgbClr val="000000"/>
                          </a:solidFill>
                          <a:latin typeface="Arial"/>
                          <a:ea typeface="Times New Roman"/>
                          <a:cs typeface="Times New Roman"/>
                        </a:rPr>
                        <a:t>3</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3. Развитие и совершенствование систем оповещения и информирования населения Московской области</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Увеличение процента покрытия, системой централизованного оповещения и информирования при чрезвычайных ситуациях или угрозе их возникновения, населения на территории муниципального образования</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98</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65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Увеличение зоны охвата системой оповещения населения при ЧС запланировано на 1-й квартал 2022 года из средств бюджета Московской области (</a:t>
                      </a:r>
                      <a:r>
                        <a:rPr lang="ru-RU" sz="700" dirty="0" err="1">
                          <a:solidFill>
                            <a:srgbClr val="000000"/>
                          </a:solidFill>
                          <a:latin typeface="Arial"/>
                          <a:ea typeface="Times New Roman"/>
                          <a:cs typeface="Times New Roman"/>
                        </a:rPr>
                        <a:t>Гос.программа</a:t>
                      </a:r>
                      <a:r>
                        <a:rPr lang="ru-RU" sz="700" dirty="0">
                          <a:solidFill>
                            <a:srgbClr val="000000"/>
                          </a:solidFill>
                          <a:latin typeface="Arial"/>
                          <a:ea typeface="Times New Roman"/>
                          <a:cs typeface="Times New Roman"/>
                        </a:rPr>
                        <a:t> "Безопасность Подмосковья")</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68686">
                <a:tc>
                  <a:txBody>
                    <a:bodyPr/>
                    <a:lstStyle/>
                    <a:p>
                      <a:pPr>
                        <a:lnSpc>
                          <a:spcPct val="115000"/>
                        </a:lnSpc>
                        <a:spcAft>
                          <a:spcPts val="0"/>
                        </a:spcAft>
                      </a:pPr>
                      <a:r>
                        <a:rPr lang="ru-RU" sz="700">
                          <a:solidFill>
                            <a:srgbClr val="000000"/>
                          </a:solidFill>
                          <a:latin typeface="Arial"/>
                          <a:ea typeface="Times New Roman"/>
                          <a:cs typeface="Times New Roman"/>
                        </a:rPr>
                        <a:t>4</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4. Обеспечение пожарной безопасности на территории муниципального образования Московской области</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Повышение степени пожарной защищенности городского округа, по отношению к базовому периоду 2019 года</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15,5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17</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18</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515">
                <a:tc rowSpan="2">
                  <a:txBody>
                    <a:bodyPr/>
                    <a:lstStyle/>
                    <a:p>
                      <a:pP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00">
                          <a:solidFill>
                            <a:srgbClr val="000000"/>
                          </a:solidFill>
                          <a:latin typeface="Arial"/>
                          <a:ea typeface="Times New Roman"/>
                          <a:cs typeface="Times New Roman"/>
                        </a:rPr>
                        <a:t>Подпрограмма 5. Обеспечение мероприятий гражданской обороны на территории муниципального образования Московской области</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Увеличение степени готовности к использованию по предназначению защитных сооружений и иных объектов ГО</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12</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88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Темп прироста степени обеспеченности запасами материально-технических, продовольственных, медицинских и иных средств для целей гражданской обороны</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1,8</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В связи с тем, что бюджет Городского округа Шатура является </a:t>
                      </a:r>
                      <a:r>
                        <a:rPr lang="ru-RU" sz="700" dirty="0" err="1">
                          <a:solidFill>
                            <a:srgbClr val="000000"/>
                          </a:solidFill>
                          <a:latin typeface="Arial"/>
                          <a:ea typeface="Times New Roman"/>
                          <a:cs typeface="Times New Roman"/>
                        </a:rPr>
                        <a:t>высокодотационным</a:t>
                      </a:r>
                      <a:r>
                        <a:rPr lang="ru-RU" sz="700" dirty="0">
                          <a:solidFill>
                            <a:srgbClr val="000000"/>
                          </a:solidFill>
                          <a:latin typeface="Arial"/>
                          <a:ea typeface="Times New Roman"/>
                          <a:cs typeface="Times New Roman"/>
                        </a:rPr>
                        <a:t>, необходимо дополнительное финансирование на приобретение запасов материально-технических, продовольственных, медицинских и иных средств для целей гражданской обороны в соответствии с утвержденной номенклатурой запасов ГО</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323379"/>
          <a:ext cx="8715435" cy="5557353"/>
        </p:xfrm>
        <a:graphic>
          <a:graphicData uri="http://schemas.openxmlformats.org/drawingml/2006/table">
            <a:tbl>
              <a:tblPr/>
              <a:tblGrid>
                <a:gridCol w="1166961"/>
                <a:gridCol w="1417810"/>
                <a:gridCol w="1535274"/>
                <a:gridCol w="822253"/>
                <a:gridCol w="678441"/>
                <a:gridCol w="696005"/>
                <a:gridCol w="1231730"/>
                <a:gridCol w="1166961"/>
              </a:tblGrid>
              <a:tr h="366428">
                <a:tc>
                  <a:txBody>
                    <a:bodyPr/>
                    <a:lstStyle/>
                    <a:p>
                      <a:pP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6. Обеспечивающая подпрограмма</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73723">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Жилище</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1259" marR="412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141615">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Подпрограммы</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57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15">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259" marR="41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709">
                <a:tc>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1. Комплексное освоение земельных участков в целях жилищного строительства и развитие застроенных территорий</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Объем ввода индивидуального жилищного строительства, построенного населением за счет собственных и (или) кредитных средств</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квадратных метров</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33,2</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21,7</a:t>
                      </a:r>
                      <a:endParaRPr lang="ru-RU" sz="80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Отклонения от планируемых показателей произошли по причине действия закона ч.12 ст.70 Федерального Закона от 13.07.2015 №218-ФЗ «О государственной регистрации недвижимости» (до 01 марта 2026 года допускается осуществление государственного кадастрового учета и регистрации прав на жилой дом без уведомления о планируемом строительстве и уведомлении об окончании строительства).</a:t>
                      </a:r>
                      <a:endParaRPr lang="ru-RU" sz="800" dirty="0">
                        <a:latin typeface="Times New Roman"/>
                        <a:ea typeface="Times New Roman"/>
                        <a:cs typeface="Times New Roman"/>
                      </a:endParaRPr>
                    </a:p>
                  </a:txBody>
                  <a:tcPr marL="41259" marR="41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1" y="1785924"/>
          <a:ext cx="8643999" cy="4357719"/>
        </p:xfrm>
        <a:graphic>
          <a:graphicData uri="http://schemas.openxmlformats.org/drawingml/2006/table">
            <a:tbl>
              <a:tblPr/>
              <a:tblGrid>
                <a:gridCol w="2164677"/>
                <a:gridCol w="1159344"/>
                <a:gridCol w="956574"/>
                <a:gridCol w="981340"/>
                <a:gridCol w="1736694"/>
                <a:gridCol w="1645370"/>
              </a:tblGrid>
              <a:tr h="1281684">
                <a:tc>
                  <a:txBody>
                    <a:bodyPr/>
                    <a:lstStyle/>
                    <a:p>
                      <a:pPr>
                        <a:lnSpc>
                          <a:spcPct val="115000"/>
                        </a:lnSpc>
                        <a:spcAft>
                          <a:spcPts val="0"/>
                        </a:spcAft>
                      </a:pPr>
                      <a:r>
                        <a:rPr lang="ru-RU" sz="800">
                          <a:solidFill>
                            <a:srgbClr val="000000"/>
                          </a:solidFill>
                          <a:latin typeface="Arial"/>
                          <a:ea typeface="Times New Roman"/>
                          <a:cs typeface="Times New Roman"/>
                        </a:rPr>
                        <a:t>Количество проблемных объектов, по которым нарушены права участников долевого строительства «Проблемные стройки»</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25345">
                <a:tc>
                  <a:txBody>
                    <a:bodyPr/>
                    <a:lstStyle/>
                    <a:p>
                      <a:pPr>
                        <a:lnSpc>
                          <a:spcPct val="115000"/>
                        </a:lnSpc>
                        <a:spcAft>
                          <a:spcPts val="0"/>
                        </a:spcAft>
                      </a:pPr>
                      <a:r>
                        <a:rPr lang="ru-RU" sz="800">
                          <a:solidFill>
                            <a:srgbClr val="000000"/>
                          </a:solidFill>
                          <a:latin typeface="Arial"/>
                          <a:ea typeface="Times New Roman"/>
                          <a:cs typeface="Times New Roman"/>
                        </a:rPr>
                        <a:t>Количество объектов, исключенных из перечня проблемных объектов в отчетном году</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345">
                <a:tc>
                  <a:txBody>
                    <a:bodyPr/>
                    <a:lstStyle/>
                    <a:p>
                      <a:pPr>
                        <a:lnSpc>
                          <a:spcPct val="115000"/>
                        </a:lnSpc>
                        <a:spcAft>
                          <a:spcPts val="0"/>
                        </a:spcAft>
                      </a:pPr>
                      <a:r>
                        <a:rPr lang="ru-RU" sz="800">
                          <a:solidFill>
                            <a:srgbClr val="000000"/>
                          </a:solidFill>
                          <a:latin typeface="Arial"/>
                          <a:ea typeface="Times New Roman"/>
                          <a:cs typeface="Times New Roman"/>
                        </a:rPr>
                        <a:t>Количество пострадавших граждан-соинвесторов, права которых обеспечены в отчетном году</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345">
                <a:tc>
                  <a:txBody>
                    <a:bodyPr/>
                    <a:lstStyle/>
                    <a:p>
                      <a:pPr>
                        <a:lnSpc>
                          <a:spcPct val="115000"/>
                        </a:lnSpc>
                        <a:spcAft>
                          <a:spcPts val="0"/>
                        </a:spcAft>
                      </a:pPr>
                      <a:r>
                        <a:rPr lang="ru-RU" sz="800">
                          <a:solidFill>
                            <a:srgbClr val="000000"/>
                          </a:solidFill>
                          <a:latin typeface="Arial"/>
                          <a:ea typeface="Times New Roman"/>
                          <a:cs typeface="Times New Roman"/>
                        </a:rPr>
                        <a:t>2021 Встречи с дольщиками. Встречи с гражданами - участниками долевого строительства</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643050"/>
          <a:ext cx="8501122" cy="4643470"/>
        </p:xfrm>
        <a:graphic>
          <a:graphicData uri="http://schemas.openxmlformats.org/drawingml/2006/table">
            <a:tbl>
              <a:tblPr/>
              <a:tblGrid>
                <a:gridCol w="2128897"/>
                <a:gridCol w="1140181"/>
                <a:gridCol w="940763"/>
                <a:gridCol w="965120"/>
                <a:gridCol w="1707988"/>
                <a:gridCol w="1618173"/>
              </a:tblGrid>
              <a:tr h="3695139">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(далее –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882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449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Отклонения от планируемых показателей произошли по причине действия закона ч.12 ст.70 Федерального Закона от 13.07.2015 №218-ФЗ «О государственной регистрации недвижимости» (до 01 марта 2026 года допускается осуществление государственного кадастрового учета и регистрации прав на жилой дом без уведомления о планируемом строительстве и уведомлении об окончании строительства).</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48331">
                <a:tc>
                  <a:txBody>
                    <a:bodyPr/>
                    <a:lstStyle/>
                    <a:p>
                      <a:pPr>
                        <a:lnSpc>
                          <a:spcPct val="115000"/>
                        </a:lnSpc>
                        <a:spcAft>
                          <a:spcPts val="0"/>
                        </a:spcAft>
                      </a:pPr>
                      <a:r>
                        <a:rPr lang="ru-RU" sz="800">
                          <a:solidFill>
                            <a:srgbClr val="000000"/>
                          </a:solidFill>
                          <a:latin typeface="Arial"/>
                          <a:ea typeface="Times New Roman"/>
                          <a:cs typeface="Times New Roman"/>
                        </a:rPr>
                        <a:t>2021 Решаем проблемы дольщиков. Сопровождение проблемных объектов до восстановления прав пострадавших граждан</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alpha val="88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85860"/>
            <a:ext cx="7772400" cy="727071"/>
          </a:xfrm>
        </p:spPr>
        <p:txBody>
          <a:bodyPr>
            <a:normAutofit/>
          </a:bodyPr>
          <a:lstStyle/>
          <a:p>
            <a:r>
              <a:rPr lang="ru-RU" sz="1800" b="1" dirty="0" smtClean="0">
                <a:solidFill>
                  <a:schemeClr val="accent1">
                    <a:lumMod val="75000"/>
                  </a:schemeClr>
                </a:solidFill>
              </a:rPr>
              <a:t>Информация о выполнении основных характеристик бюджета </a:t>
            </a:r>
            <a:br>
              <a:rPr lang="ru-RU" sz="1800" b="1" dirty="0" smtClean="0">
                <a:solidFill>
                  <a:schemeClr val="accent1">
                    <a:lumMod val="75000"/>
                  </a:schemeClr>
                </a:solidFill>
              </a:rPr>
            </a:br>
            <a:r>
              <a:rPr lang="ru-RU" sz="1800" b="1" dirty="0" smtClean="0">
                <a:solidFill>
                  <a:schemeClr val="accent1">
                    <a:lumMod val="75000"/>
                  </a:schemeClr>
                </a:solidFill>
              </a:rPr>
              <a:t>за 2021 год в сравнении с плановыми назначениями</a:t>
            </a:r>
            <a:endParaRPr lang="ru-RU" sz="1800" b="1" dirty="0">
              <a:solidFill>
                <a:schemeClr val="accent1">
                  <a:lumMod val="75000"/>
                </a:schemeClr>
              </a:solidFill>
            </a:endParaRPr>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9" name="Таблица 8"/>
          <p:cNvGraphicFramePr>
            <a:graphicFrameLocks noGrp="1"/>
          </p:cNvGraphicFramePr>
          <p:nvPr/>
        </p:nvGraphicFramePr>
        <p:xfrm>
          <a:off x="500034" y="2143115"/>
          <a:ext cx="8286808" cy="3792721"/>
        </p:xfrm>
        <a:graphic>
          <a:graphicData uri="http://schemas.openxmlformats.org/drawingml/2006/table">
            <a:tbl>
              <a:tblPr/>
              <a:tblGrid>
                <a:gridCol w="1402656"/>
                <a:gridCol w="1068690"/>
                <a:gridCol w="841594"/>
                <a:gridCol w="1113221"/>
                <a:gridCol w="841594"/>
                <a:gridCol w="1113221"/>
                <a:gridCol w="1057559"/>
                <a:gridCol w="848273"/>
              </a:tblGrid>
              <a:tr h="177276">
                <a:tc rowSpan="3">
                  <a:txBody>
                    <a:bodyPr/>
                    <a:lstStyle/>
                    <a:p>
                      <a:pPr algn="ctr" fontAlgn="ctr"/>
                      <a:r>
                        <a:rPr lang="ru-RU" sz="1100" b="1" i="0" u="none" strike="noStrike" dirty="0">
                          <a:solidFill>
                            <a:srgbClr val="000000"/>
                          </a:solidFill>
                          <a:latin typeface="Calibri"/>
                        </a:rPr>
                        <a:t>наименование показателей</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gridSpan="4">
                  <a:txBody>
                    <a:bodyPr/>
                    <a:lstStyle/>
                    <a:p>
                      <a:pPr algn="ctr" fontAlgn="ctr"/>
                      <a:r>
                        <a:rPr lang="ru-RU" sz="1100" b="1" i="0" u="none" strike="noStrike" dirty="0">
                          <a:solidFill>
                            <a:srgbClr val="000000"/>
                          </a:solidFill>
                          <a:latin typeface="Calibri"/>
                        </a:rPr>
                        <a:t>Утвержденные бюджетные назначения 2021 года</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3">
                  <a:txBody>
                    <a:bodyPr/>
                    <a:lstStyle/>
                    <a:p>
                      <a:pPr algn="ctr" fontAlgn="ctr"/>
                      <a:r>
                        <a:rPr lang="ru-RU" sz="1100" b="1" i="0" u="none" strike="noStrike">
                          <a:solidFill>
                            <a:srgbClr val="000000"/>
                          </a:solidFill>
                          <a:latin typeface="Calibri"/>
                        </a:rPr>
                        <a:t>Исполнение бюджета 2021 года</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ru-RU"/>
                    </a:p>
                  </a:txBody>
                  <a:tcPr/>
                </a:tc>
                <a:tc hMerge="1">
                  <a:txBody>
                    <a:bodyPr/>
                    <a:lstStyle/>
                    <a:p>
                      <a:endParaRPr lang="ru-RU"/>
                    </a:p>
                  </a:txBody>
                  <a:tcPr/>
                </a:tc>
              </a:tr>
              <a:tr h="511370">
                <a:tc vMerge="1">
                  <a:txBody>
                    <a:bodyPr/>
                    <a:lstStyle/>
                    <a:p>
                      <a:endParaRPr lang="ru-RU"/>
                    </a:p>
                  </a:txBody>
                  <a:tcPr/>
                </a:tc>
                <a:tc rowSpan="2">
                  <a:txBody>
                    <a:bodyPr/>
                    <a:lstStyle/>
                    <a:p>
                      <a:pPr algn="ctr" fontAlgn="ctr"/>
                      <a:r>
                        <a:rPr lang="ru-RU" sz="1100" b="1" i="0" u="none" strike="noStrike" dirty="0">
                          <a:solidFill>
                            <a:srgbClr val="000000"/>
                          </a:solidFill>
                          <a:latin typeface="Calibri"/>
                        </a:rPr>
                        <a:t>Решение СД от 26.11.2020 №3/8, млн. руб.</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ctr" fontAlgn="ctr"/>
                      <a:r>
                        <a:rPr lang="ru-RU" sz="1100" b="1" i="0" u="none" strike="noStrike" dirty="0">
                          <a:solidFill>
                            <a:srgbClr val="000000"/>
                          </a:solidFill>
                          <a:latin typeface="Calibri"/>
                        </a:rPr>
                        <a:t>Уточненный план, млн.руб.</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gridSpan="2">
                  <a:txBody>
                    <a:bodyPr/>
                    <a:lstStyle/>
                    <a:p>
                      <a:pPr algn="ctr" fontAlgn="ctr"/>
                      <a:r>
                        <a:rPr lang="ru-RU" sz="1100" b="1" i="0" u="none" strike="noStrike" dirty="0">
                          <a:solidFill>
                            <a:srgbClr val="000000"/>
                          </a:solidFill>
                          <a:latin typeface="Calibri"/>
                        </a:rPr>
                        <a:t>Отклонение от первоначально утвержденного бюджета</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hMerge="1">
                  <a:txBody>
                    <a:bodyPr/>
                    <a:lstStyle/>
                    <a:p>
                      <a:endParaRPr lang="ru-RU"/>
                    </a:p>
                  </a:txBody>
                  <a:tcPr/>
                </a:tc>
                <a:tc rowSpan="2">
                  <a:txBody>
                    <a:bodyPr/>
                    <a:lstStyle/>
                    <a:p>
                      <a:pPr algn="ctr" fontAlgn="ctr"/>
                      <a:r>
                        <a:rPr lang="ru-RU" sz="1100" b="1" i="0" u="none" strike="noStrike">
                          <a:solidFill>
                            <a:srgbClr val="000000"/>
                          </a:solidFill>
                          <a:latin typeface="Calibri"/>
                        </a:rPr>
                        <a:t>Сумма,        млн.руб.</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ctr" fontAlgn="ctr"/>
                      <a:r>
                        <a:rPr lang="ru-RU" sz="1100" b="1" i="0" u="none" strike="noStrike">
                          <a:solidFill>
                            <a:srgbClr val="000000"/>
                          </a:solidFill>
                          <a:latin typeface="Calibri"/>
                        </a:rPr>
                        <a:t>%                           исполнения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rowSpan="2">
                  <a:txBody>
                    <a:bodyPr/>
                    <a:lstStyle/>
                    <a:p>
                      <a:pPr algn="ctr" fontAlgn="ctr"/>
                      <a:r>
                        <a:rPr lang="ru-RU" sz="1100" b="1" i="0" u="none" strike="noStrike">
                          <a:solidFill>
                            <a:srgbClr val="000000"/>
                          </a:solidFill>
                          <a:latin typeface="Calibri"/>
                        </a:rPr>
                        <a:t>Отклонение исполнения от утвержденных бюджетных назначений, млн. руб.</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99546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100" b="1" i="0" u="none" strike="noStrike">
                          <a:solidFill>
                            <a:srgbClr val="000000"/>
                          </a:solidFill>
                          <a:latin typeface="Calibri"/>
                        </a:rPr>
                        <a:t>млн. руб.</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dirty="0">
                          <a:solidFill>
                            <a:srgbClr val="000000"/>
                          </a:solidFill>
                          <a:latin typeface="Calibri"/>
                        </a:rPr>
                        <a:t>%</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204549">
                <a:tc>
                  <a:txBody>
                    <a:bodyPr/>
                    <a:lstStyle/>
                    <a:p>
                      <a:pPr algn="l" fontAlgn="ctr"/>
                      <a:r>
                        <a:rPr lang="ru-RU" sz="1100" b="1" i="0" u="none" strike="noStrike">
                          <a:solidFill>
                            <a:srgbClr val="000000"/>
                          </a:solidFill>
                          <a:latin typeface="Calibri"/>
                        </a:rPr>
                        <a:t>Доходы, всего</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4 293,09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5 297,86</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1 004,77</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23,40</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5 137,59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a:solidFill>
                            <a:srgbClr val="000000"/>
                          </a:solidFill>
                          <a:latin typeface="Calibri"/>
                        </a:rPr>
                        <a:t>96,97</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-160,27</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165712">
                <a:tc>
                  <a:txBody>
                    <a:bodyPr/>
                    <a:lstStyle/>
                    <a:p>
                      <a:pPr algn="l" fontAlgn="ctr"/>
                      <a:r>
                        <a:rPr lang="ru-RU" sz="1100" b="1" i="1" u="none" strike="noStrike">
                          <a:solidFill>
                            <a:srgbClr val="000000"/>
                          </a:solidFill>
                          <a:latin typeface="Calibri"/>
                        </a:rPr>
                        <a:t>из них:</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1"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dirty="0">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354550">
                <a:tc>
                  <a:txBody>
                    <a:bodyPr/>
                    <a:lstStyle/>
                    <a:p>
                      <a:pPr algn="l" fontAlgn="ctr"/>
                      <a:r>
                        <a:rPr lang="ru-RU" sz="1100" b="1" i="1" u="none" strike="noStrike">
                          <a:solidFill>
                            <a:srgbClr val="000000"/>
                          </a:solidFill>
                          <a:latin typeface="Calibri"/>
                        </a:rPr>
                        <a:t>налоговые и неналоговые доходы</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1" u="none" strike="noStrike">
                          <a:solidFill>
                            <a:srgbClr val="000000"/>
                          </a:solidFill>
                          <a:latin typeface="Calibri"/>
                        </a:rPr>
                        <a:t>1 961,09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2 077,23</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116,14</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5,92</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2 071,80</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dirty="0">
                          <a:solidFill>
                            <a:srgbClr val="000000"/>
                          </a:solidFill>
                          <a:latin typeface="Calibri"/>
                        </a:rPr>
                        <a:t>99,74</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-5,43</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354550">
                <a:tc>
                  <a:txBody>
                    <a:bodyPr/>
                    <a:lstStyle/>
                    <a:p>
                      <a:pPr algn="l" fontAlgn="ctr"/>
                      <a:r>
                        <a:rPr lang="ru-RU" sz="1100" b="1" i="1" u="none" strike="noStrike">
                          <a:solidFill>
                            <a:srgbClr val="000000"/>
                          </a:solidFill>
                          <a:latin typeface="Calibri"/>
                        </a:rPr>
                        <a:t>безвозмездные поступления</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1" u="none" strike="noStrike">
                          <a:solidFill>
                            <a:srgbClr val="000000"/>
                          </a:solidFill>
                          <a:latin typeface="Calibri"/>
                        </a:rPr>
                        <a:t>2 331,99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3 220,63</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888,64</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38,11</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3 065,79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dirty="0">
                          <a:solidFill>
                            <a:srgbClr val="000000"/>
                          </a:solidFill>
                          <a:latin typeface="Calibri"/>
                        </a:rPr>
                        <a:t>95,19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-154,84</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04549">
                <a:tc>
                  <a:txBody>
                    <a:bodyPr/>
                    <a:lstStyle/>
                    <a:p>
                      <a:pPr algn="l" fontAlgn="ctr"/>
                      <a:r>
                        <a:rPr lang="ru-RU" sz="1100" b="1" i="0" u="none" strike="noStrike">
                          <a:solidFill>
                            <a:srgbClr val="000000"/>
                          </a:solidFill>
                          <a:latin typeface="Calibri"/>
                        </a:rPr>
                        <a:t>Расходы, всего</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4 360,09</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5 427,45</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1 067,36</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24,48</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4 966,01</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a:solidFill>
                            <a:srgbClr val="000000"/>
                          </a:solidFill>
                          <a:latin typeface="Calibri"/>
                        </a:rPr>
                        <a:t>91,50</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-461,44</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409096">
                <a:tc>
                  <a:txBody>
                    <a:bodyPr/>
                    <a:lstStyle/>
                    <a:p>
                      <a:pPr algn="l" fontAlgn="b"/>
                      <a:r>
                        <a:rPr lang="ru-RU" sz="1100" b="1" i="0" u="none" strike="noStrike">
                          <a:solidFill>
                            <a:srgbClr val="000000"/>
                          </a:solidFill>
                          <a:latin typeface="Calibri"/>
                        </a:rPr>
                        <a:t>Дефицит(-)/ профицит(+)</a:t>
                      </a:r>
                    </a:p>
                  </a:txBody>
                  <a:tcPr marL="4578" marR="4578" marT="4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ru-RU" sz="1100" b="1" i="0" u="none" strike="noStrike">
                          <a:solidFill>
                            <a:srgbClr val="000000"/>
                          </a:solidFill>
                          <a:latin typeface="Calibri"/>
                        </a:rPr>
                        <a:t>-67,00</a:t>
                      </a:r>
                    </a:p>
                  </a:txBody>
                  <a:tcPr marL="4578" marR="4578" marT="4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-129,58</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-62,58</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93,41</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100" b="1" i="0" u="none" strike="noStrike">
                          <a:solidFill>
                            <a:srgbClr val="000000"/>
                          </a:solidFill>
                          <a:latin typeface="Calibri"/>
                        </a:rPr>
                        <a:t>171,58</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100" b="1" i="0" u="none" strike="noStrike" dirty="0">
                          <a:solidFill>
                            <a:srgbClr val="000000"/>
                          </a:solidFill>
                          <a:latin typeface="Calibri"/>
                        </a:rPr>
                        <a:t>x</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100" b="1" i="0" u="none" strike="noStrike">
                          <a:solidFill>
                            <a:srgbClr val="000000"/>
                          </a:solidFill>
                          <a:latin typeface="Calibri"/>
                        </a:rPr>
                        <a:t>x</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409096">
                <a:tc>
                  <a:txBody>
                    <a:bodyPr/>
                    <a:lstStyle/>
                    <a:p>
                      <a:pPr algn="l" fontAlgn="b"/>
                      <a:r>
                        <a:rPr lang="ru-RU" sz="1100" b="1" i="0" u="none" strike="noStrike" dirty="0">
                          <a:solidFill>
                            <a:srgbClr val="000000"/>
                          </a:solidFill>
                          <a:latin typeface="Calibri"/>
                        </a:rPr>
                        <a:t>Муниципальный долг</a:t>
                      </a:r>
                    </a:p>
                  </a:txBody>
                  <a:tcPr marL="4578" marR="4578" marT="4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ru-RU" sz="1100" b="1" i="0" u="none" strike="noStrike" dirty="0">
                          <a:solidFill>
                            <a:srgbClr val="000000"/>
                          </a:solidFill>
                          <a:latin typeface="Calibri"/>
                        </a:rPr>
                        <a:t> </a:t>
                      </a:r>
                      <a:r>
                        <a:rPr lang="ru-RU" sz="1100" b="1" i="0" u="none" strike="noStrike" dirty="0" smtClean="0">
                          <a:solidFill>
                            <a:srgbClr val="000000"/>
                          </a:solidFill>
                          <a:latin typeface="Calibri"/>
                        </a:rPr>
                        <a:t>125</a:t>
                      </a:r>
                      <a:endParaRPr lang="ru-RU" sz="1100" b="1" i="0" u="none" strike="noStrike" dirty="0">
                        <a:solidFill>
                          <a:srgbClr val="000000"/>
                        </a:solidFill>
                        <a:latin typeface="Calibri"/>
                      </a:endParaRPr>
                    </a:p>
                  </a:txBody>
                  <a:tcPr marL="4578" marR="4578" marT="4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smtClean="0">
                          <a:solidFill>
                            <a:srgbClr val="000000"/>
                          </a:solidFill>
                          <a:latin typeface="Calibri"/>
                        </a:rPr>
                        <a:t>125</a:t>
                      </a:r>
                      <a:r>
                        <a:rPr lang="ru-RU" sz="1100" b="1" i="0" u="none" strike="noStrike" dirty="0">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ru-RU" sz="1100" b="1" i="0" u="none" strike="noStrike" dirty="0">
                          <a:solidFill>
                            <a:srgbClr val="000000"/>
                          </a:solidFill>
                          <a:latin typeface="Calibri"/>
                        </a:rPr>
                        <a:t> </a:t>
                      </a:r>
                    </a:p>
                  </a:txBody>
                  <a:tcPr marL="4578" marR="4578" marT="4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bl>
          </a:graphicData>
        </a:graphic>
      </p:graphicFrame>
      <p:sp>
        <p:nvSpPr>
          <p:cNvPr id="11"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536192"/>
          <a:ext cx="8715436" cy="4964641"/>
        </p:xfrm>
        <a:graphic>
          <a:graphicData uri="http://schemas.openxmlformats.org/drawingml/2006/table">
            <a:tbl>
              <a:tblPr/>
              <a:tblGrid>
                <a:gridCol w="1579748"/>
                <a:gridCol w="1458879"/>
                <a:gridCol w="1579748"/>
                <a:gridCol w="846071"/>
                <a:gridCol w="716166"/>
                <a:gridCol w="1267412"/>
                <a:gridCol w="1267412"/>
              </a:tblGrid>
              <a:tr h="567387">
                <a:tc rowSpan="2">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2. Обеспечение жильем молодых семей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молодых семей, признанных нуждающимися в жилых помещениях для участия в подпрограмме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Семья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8</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70923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молодых семей, получивших свидетельство о праве на получение социальной выплаты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Семья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8</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020">
                <a:tc>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3. Обеспечение жильем детей-сирот и детей, оставшихся без попечения родителей, лиц из числа детей-сирот и детей, оставшихся без попечения родителей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детей-сирот и детей, оставшихся без попечения родителей, лиц из числа детей-сирот и детей, оставшихся без попечения родителей, состоящих на учете на получение жилого помещения, включая лиц в возрасте от 23 лет и старше, обеспеченных жилыми помещениями за отчетный год, в общей численности детей-сирот и детей, оставшихся без попечения родителей, лиц из числа детей-сирот и детей, оставшихся без попечения родителей, включенных в список детей-сирот и детей, оставшихся без попечения родителей, лиц из их числа, которые подлежат обеспечению жилыми помещениями, в отчетном году</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100</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273302"/>
          <a:ext cx="8501123" cy="5327904"/>
        </p:xfrm>
        <a:graphic>
          <a:graphicData uri="http://schemas.openxmlformats.org/drawingml/2006/table">
            <a:tbl>
              <a:tblPr/>
              <a:tblGrid>
                <a:gridCol w="1354311"/>
                <a:gridCol w="1250692"/>
                <a:gridCol w="1354311"/>
                <a:gridCol w="725334"/>
                <a:gridCol w="613967"/>
                <a:gridCol w="1086548"/>
                <a:gridCol w="1086548"/>
                <a:gridCol w="1029412"/>
              </a:tblGrid>
              <a:tr h="2932518">
                <a:tc rowSpan="2">
                  <a:txBody>
                    <a:bodyPr/>
                    <a:lstStyle/>
                    <a:p>
                      <a:pPr>
                        <a:lnSpc>
                          <a:spcPct val="115000"/>
                        </a:lnSpc>
                      </a:pPr>
                      <a:endParaRPr lang="ru-RU" sz="800" dirty="0">
                        <a:latin typeface="Calibri"/>
                        <a:ea typeface="Times New Roman"/>
                        <a:cs typeface="Times New Roman"/>
                      </a:endParaRPr>
                    </a:p>
                  </a:txBody>
                  <a:tcPr marL="43096" marR="43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ru-RU" sz="800">
                        <a:latin typeface="Calibri"/>
                        <a:ea typeface="Times New Roman"/>
                        <a:cs typeface="Times New Roman"/>
                      </a:endParaRPr>
                    </a:p>
                  </a:txBody>
                  <a:tcPr marL="43096" marR="43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Численность детей-сирот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за счет средств субсидии из федерального бюджета бюджету Московской области в отчетном финансовом году (нарастающим итогом)</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29501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Численность детей 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a:t>
                      </a:r>
                      <a:endParaRPr lang="ru-RU" sz="80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096" marR="43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0" y="1428737"/>
          <a:ext cx="8643999" cy="5143535"/>
        </p:xfrm>
        <a:graphic>
          <a:graphicData uri="http://schemas.openxmlformats.org/drawingml/2006/table">
            <a:tbl>
              <a:tblPr/>
              <a:tblGrid>
                <a:gridCol w="1377073"/>
                <a:gridCol w="1271712"/>
                <a:gridCol w="1377073"/>
                <a:gridCol w="737523"/>
                <a:gridCol w="624286"/>
                <a:gridCol w="1104809"/>
                <a:gridCol w="1104809"/>
                <a:gridCol w="1046714"/>
              </a:tblGrid>
              <a:tr h="1543061">
                <a:tc>
                  <a:txBody>
                    <a:bodyPr/>
                    <a:lstStyle/>
                    <a:p>
                      <a:pP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4. Социальная ипотека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участников подпрограммы «Социальная ипотека», получивших финансовую помощь, предоставляемую для погашения основного долга по ипотечному жилищному кредиту.</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14354">
                <a:tc rowSpan="3">
                  <a:txBody>
                    <a:bodyPr/>
                    <a:lstStyle/>
                    <a:p>
                      <a:pP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6. Улучшение жилищных условий семей, имеющих семь и более детей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семей, улучшивших жилищные условия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Семья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6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Количество свидетельств о праве на получение жилищной субсидии на приобретение жилого помещения или строительство индивидуального жилого дома, выданных семьям, имеющим семь и более детей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15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Фактическое количество семей, имеющих семь и более детей, признанных нуждающимися в жилых помещениях для участия в подпрограмме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Семья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397000"/>
          <a:ext cx="8572560" cy="5248982"/>
        </p:xfrm>
        <a:graphic>
          <a:graphicData uri="http://schemas.openxmlformats.org/drawingml/2006/table">
            <a:tbl>
              <a:tblPr/>
              <a:tblGrid>
                <a:gridCol w="1365691"/>
                <a:gridCol w="1261202"/>
                <a:gridCol w="1365691"/>
                <a:gridCol w="731427"/>
                <a:gridCol w="619128"/>
                <a:gridCol w="1095679"/>
                <a:gridCol w="1095679"/>
                <a:gridCol w="1038063"/>
              </a:tblGrid>
              <a:tr h="712163">
                <a:tc rowSpan="2">
                  <a:txBody>
                    <a:bodyPr/>
                    <a:lstStyle/>
                    <a:p>
                      <a:pPr>
                        <a:lnSpc>
                          <a:spcPct val="115000"/>
                        </a:lnSpc>
                        <a:spcAft>
                          <a:spcPts val="0"/>
                        </a:spcAft>
                      </a:pPr>
                      <a:r>
                        <a:rPr lang="ru-RU" sz="750">
                          <a:solidFill>
                            <a:srgbClr val="000000"/>
                          </a:solidFill>
                          <a:latin typeface="Arial"/>
                          <a:ea typeface="Times New Roman"/>
                          <a:cs typeface="Times New Roman"/>
                        </a:rPr>
                        <a:t>7</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50">
                          <a:solidFill>
                            <a:srgbClr val="000000"/>
                          </a:solidFill>
                          <a:latin typeface="Arial"/>
                          <a:ea typeface="Times New Roman"/>
                          <a:cs typeface="Times New Roman"/>
                        </a:rPr>
                        <a:t>Подпрограмма 7. Улучшение жилищных условий отдельных категорий многодетных семей</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семей, имеющих семь и более детей, признанных нуждающимися в жилых помещениях для участия в подпрограмме</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Семья</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2432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свидетельств о праве на получение жилищной субсидии на приобретение жилого помещения или строительство индивидуального жилого дома, выданных отдельным категориям семей, имеющим семь и более детей</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Семья</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1713">
                <a:tc rowSpan="2">
                  <a:txBody>
                    <a:bodyPr/>
                    <a:lstStyle/>
                    <a:p>
                      <a:pPr>
                        <a:lnSpc>
                          <a:spcPct val="115000"/>
                        </a:lnSpc>
                        <a:spcAft>
                          <a:spcPts val="0"/>
                        </a:spcAft>
                      </a:pPr>
                      <a:r>
                        <a:rPr lang="ru-RU" sz="750">
                          <a:solidFill>
                            <a:srgbClr val="000000"/>
                          </a:solidFill>
                          <a:latin typeface="Arial"/>
                          <a:ea typeface="Times New Roman"/>
                          <a:cs typeface="Times New Roman"/>
                        </a:rPr>
                        <a:t>8</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750">
                          <a:solidFill>
                            <a:srgbClr val="000000"/>
                          </a:solidFill>
                          <a:latin typeface="Arial"/>
                          <a:ea typeface="Times New Roman"/>
                          <a:cs typeface="Times New Roman"/>
                        </a:rPr>
                        <a:t>Подпрограмма 8. Обеспечение жильем отдельных категорий граждан, установленных федеральным законодательством</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ветеранов и инвалидов Великой Отечественной войны, членов семей погибших (умерших) инвалидов и участников Великой Отечественной войны, получивших государственную поддержку по обеспечению жилыми помещениями за счет средств федерального бюджета</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Человек</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563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Количество граждан, уволенных с военной службы, и приравненных к ним лиц, получивших государственную поддержку по обеспечению жилыми помещениями за счет средств федерального бюджета</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Человек</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704332"/>
          <a:ext cx="8572561" cy="4939378"/>
        </p:xfrm>
        <a:graphic>
          <a:graphicData uri="http://schemas.openxmlformats.org/drawingml/2006/table">
            <a:tbl>
              <a:tblPr/>
              <a:tblGrid>
                <a:gridCol w="1365692"/>
                <a:gridCol w="1261202"/>
                <a:gridCol w="1365692"/>
                <a:gridCol w="731429"/>
                <a:gridCol w="619127"/>
                <a:gridCol w="1095678"/>
                <a:gridCol w="1095678"/>
                <a:gridCol w="1038063"/>
              </a:tblGrid>
              <a:tr h="551728">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Развитие инженерной инфраструктуры и </a:t>
                      </a:r>
                      <a:r>
                        <a:rPr lang="ru-RU" sz="900" b="1" dirty="0" err="1">
                          <a:solidFill>
                            <a:srgbClr val="000000"/>
                          </a:solidFill>
                          <a:latin typeface="Arial"/>
                          <a:ea typeface="Times New Roman"/>
                          <a:cs typeface="Times New Roman"/>
                        </a:rPr>
                        <a:t>энергоэффективности</a:t>
                      </a:r>
                      <a:r>
                        <a:rPr lang="ru-RU" sz="900" b="1" dirty="0">
                          <a:solidFill>
                            <a:srgbClr val="000000"/>
                          </a:solidFill>
                          <a:latin typeface="Arial"/>
                          <a:ea typeface="Times New Roman"/>
                          <a:cs typeface="Times New Roman"/>
                        </a:rPr>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5493" marR="45493"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74459">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Единица измерения</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78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459">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355">
                <a:tc>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1. Чистая вода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созданных и восстановленных ВЗУ, ВНС и станций водоподготовки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298">
                <a:tc rowSpan="2">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2. Системы водоотведения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построенных, реконструированных, отремонтированных коллекторов (участков), канализационных насосных станций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29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Прирост мощности очистных сооружений, обеспечивающих сокращение отведения в реку Волгу загрязненных сточных вод</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Кубический километр в год</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79" y="1500174"/>
          <a:ext cx="8715438" cy="4929222"/>
        </p:xfrm>
        <a:graphic>
          <a:graphicData uri="http://schemas.openxmlformats.org/drawingml/2006/table">
            <a:tbl>
              <a:tblPr/>
              <a:tblGrid>
                <a:gridCol w="1388454"/>
                <a:gridCol w="1282222"/>
                <a:gridCol w="1388454"/>
                <a:gridCol w="743619"/>
                <a:gridCol w="629445"/>
                <a:gridCol w="1113940"/>
                <a:gridCol w="1113940"/>
                <a:gridCol w="1055364"/>
              </a:tblGrid>
              <a:tr h="1478767">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созданных и восстановленных объектов очистки сточных вод суммарной производительностью</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 на тысячу кубических метров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78767">
                <a:tc rowSpan="2">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3. Создание условий для обеспечения качественными коммунальными услугами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созданных и восстановленных объектов коммунальной инфраструктуры (котельные, ЦТП, сети)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68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актуальных схем теплоснабжения, водоснабжения и водоотведения, программ комплексного развития систем коммунальной инфраструктуры</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0" y="1500175"/>
          <a:ext cx="8643999" cy="4929220"/>
        </p:xfrm>
        <a:graphic>
          <a:graphicData uri="http://schemas.openxmlformats.org/drawingml/2006/table">
            <a:tbl>
              <a:tblPr/>
              <a:tblGrid>
                <a:gridCol w="1377073"/>
                <a:gridCol w="1271712"/>
                <a:gridCol w="1377073"/>
                <a:gridCol w="737523"/>
                <a:gridCol w="624286"/>
                <a:gridCol w="1104809"/>
                <a:gridCol w="1104809"/>
                <a:gridCol w="1046714"/>
              </a:tblGrid>
              <a:tr h="1699731">
                <a:tc rowSpan="4">
                  <a:txBody>
                    <a:bodyPr/>
                    <a:lstStyle/>
                    <a:p>
                      <a:pP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ru-RU" sz="800">
                          <a:solidFill>
                            <a:srgbClr val="000000"/>
                          </a:solidFill>
                          <a:latin typeface="Arial"/>
                          <a:ea typeface="Times New Roman"/>
                          <a:cs typeface="Times New Roman"/>
                        </a:rPr>
                        <a:t>Подпрограмма 4. Энергосбережение и повышение энергетической эффективности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36,87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2975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зданий, строений, сооружений муниципальной собственности, соответствующих нормальному уровню энергетической эффективности и выше (А, B, C, D)</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6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Бережливый учет - оснащенность многоквартирных домов общедомовыми приборами учета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63,82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72,91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72,91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86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многоквартирных домов с присвоенными классами энергоэфективности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2" y="1285860"/>
          <a:ext cx="8715436" cy="5446667"/>
        </p:xfrm>
        <a:graphic>
          <a:graphicData uri="http://schemas.openxmlformats.org/drawingml/2006/table">
            <a:tbl>
              <a:tblPr/>
              <a:tblGrid>
                <a:gridCol w="1388454"/>
                <a:gridCol w="1282222"/>
                <a:gridCol w="1388454"/>
                <a:gridCol w="743620"/>
                <a:gridCol w="629445"/>
                <a:gridCol w="1113939"/>
                <a:gridCol w="1113939"/>
                <a:gridCol w="1055363"/>
              </a:tblGrid>
              <a:tr h="1217475">
                <a:tc>
                  <a:txBody>
                    <a:bodyPr/>
                    <a:lstStyle/>
                    <a:p>
                      <a:pP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6. Развитие газификации</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газифицированных населённых пунктов, в рамках государственной программы Московской области "Развитие газификации  в Московской области до 2025 года",  в отчётном году</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В процентах к базовому году</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05825">
                <a:tc>
                  <a:txBody>
                    <a:bodyPr/>
                    <a:lstStyle/>
                    <a:p>
                      <a:pPr>
                        <a:lnSpc>
                          <a:spcPct val="115000"/>
                        </a:lnSpc>
                        <a:spcAft>
                          <a:spcPts val="0"/>
                        </a:spcAft>
                      </a:pPr>
                      <a:r>
                        <a:rPr lang="ru-RU" sz="800">
                          <a:solidFill>
                            <a:srgbClr val="000000"/>
                          </a:solidFill>
                          <a:latin typeface="Arial"/>
                          <a:ea typeface="Times New Roman"/>
                          <a:cs typeface="Times New Roman"/>
                        </a:rPr>
                        <a:t>8</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8. Обеспечивающая подпрограмма</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008">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Предпринимательство</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4367" marR="443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156840">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63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840">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4367" marR="443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6925">
                <a:tc rowSpan="2">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800">
                          <a:solidFill>
                            <a:srgbClr val="000000"/>
                          </a:solidFill>
                          <a:latin typeface="Arial"/>
                          <a:ea typeface="Times New Roman"/>
                          <a:cs typeface="Times New Roman"/>
                        </a:rPr>
                        <a:t>Подпрограмма 1. Инвестиции</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Объем инвестиций, привлеченных в основной капитал (без учета бюджетных инвестиций), на душу населения</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рублей</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28.58</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22,67</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29,81</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692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Процент заполняемости многофункциональных индустриальных парков, технологических парков, промышленных площадок</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20,1</a:t>
                      </a:r>
                      <a:endParaRPr lang="ru-RU" sz="80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4367" marR="44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79" y="1357298"/>
          <a:ext cx="8715438" cy="5286412"/>
        </p:xfrm>
        <a:graphic>
          <a:graphicData uri="http://schemas.openxmlformats.org/drawingml/2006/table">
            <a:tbl>
              <a:tblPr/>
              <a:tblGrid>
                <a:gridCol w="1388454"/>
                <a:gridCol w="1282223"/>
                <a:gridCol w="1388454"/>
                <a:gridCol w="743619"/>
                <a:gridCol w="629445"/>
                <a:gridCol w="1113940"/>
                <a:gridCol w="1113940"/>
                <a:gridCol w="1055363"/>
              </a:tblGrid>
              <a:tr h="990893">
                <a:tc rowSpan="5">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многофункциональных индустриальных парков, технологических парков, промышленных площадок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8178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привлеченных резидентов на территории многофункциональных индустриальных парков, технологических парков, промышленных площадок муниципальных образований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59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Площадь территории, на которую привлечены новые резиденты</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Гектар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23,23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4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созданных рабочих мест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585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594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19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Увеличение среднемесячной заработной платы работников организаций, не относящихся к субъектам малого предпринимательства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108.6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106,2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428736"/>
          <a:ext cx="8572561" cy="5000660"/>
        </p:xfrm>
        <a:graphic>
          <a:graphicData uri="http://schemas.openxmlformats.org/drawingml/2006/table">
            <a:tbl>
              <a:tblPr/>
              <a:tblGrid>
                <a:gridCol w="1365692"/>
                <a:gridCol w="1261202"/>
                <a:gridCol w="1365692"/>
                <a:gridCol w="731429"/>
                <a:gridCol w="619127"/>
                <a:gridCol w="1095678"/>
                <a:gridCol w="1095678"/>
                <a:gridCol w="1038063"/>
              </a:tblGrid>
              <a:tr h="2166953">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Темп роста (индекс роста) физического объема инвестиций в основной капитал, за исключением инвестиций инфраструктурных монополий (федеральные проекты) и бюджетных ассигнований федерального бюджета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333510">
                <a:tc rowSpan="3">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2. Развитие конкуренции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обоснованных, частично обоснованных жалоб в Федеральную антимонопольную службу (ФАС России) (от общего количества опубликованных торгов)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5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несостоявшихся торгов от общего количества объявленных торгов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25,4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44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общей экономии денежных средств от общей суммы объявленных торгов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285861"/>
            <a:ext cx="8786874" cy="714380"/>
          </a:xfrm>
        </p:spPr>
        <p:txBody>
          <a:bodyPr>
            <a:normAutofit fontScale="90000"/>
          </a:bodyPr>
          <a:lstStyle/>
          <a:p>
            <a:r>
              <a:rPr lang="ru-RU" sz="1800" dirty="0" smtClean="0">
                <a:solidFill>
                  <a:schemeClr val="tx2">
                    <a:lumMod val="75000"/>
                  </a:schemeClr>
                </a:solidFill>
              </a:rPr>
              <a:t>Информация об объеме и структуре налоговых и неналоговых доходов, а также межбюджетных трансфертах, поступающих в бюджет Городского округа Шатура,</a:t>
            </a:r>
            <a:br>
              <a:rPr lang="ru-RU" sz="1800" dirty="0" smtClean="0">
                <a:solidFill>
                  <a:schemeClr val="tx2">
                    <a:lumMod val="75000"/>
                  </a:schemeClr>
                </a:solidFill>
              </a:rPr>
            </a:br>
            <a:r>
              <a:rPr lang="ru-RU" sz="1800" dirty="0" smtClean="0">
                <a:solidFill>
                  <a:schemeClr val="tx2">
                    <a:lumMod val="75000"/>
                  </a:schemeClr>
                </a:solidFill>
              </a:rPr>
              <a:t>в сравнении с плановыми значениями</a:t>
            </a:r>
            <a:endParaRPr lang="ru-RU" sz="1800" dirty="0">
              <a:solidFill>
                <a:schemeClr val="tx2">
                  <a:lumMod val="75000"/>
                </a:schemeClr>
              </a:solidFill>
            </a:endParaRPr>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500034" y="2143116"/>
          <a:ext cx="8358246" cy="3738875"/>
        </p:xfrm>
        <a:graphic>
          <a:graphicData uri="http://schemas.openxmlformats.org/drawingml/2006/table">
            <a:tbl>
              <a:tblPr/>
              <a:tblGrid>
                <a:gridCol w="2786082"/>
                <a:gridCol w="1143008"/>
                <a:gridCol w="1143008"/>
                <a:gridCol w="1143008"/>
                <a:gridCol w="1071570"/>
                <a:gridCol w="1071570"/>
              </a:tblGrid>
              <a:tr h="513899">
                <a:tc>
                  <a:txBody>
                    <a:bodyPr/>
                    <a:lstStyle/>
                    <a:p>
                      <a:pPr algn="ctr" fontAlgn="ctr"/>
                      <a:r>
                        <a:rPr lang="ru-RU" sz="900" b="1" i="0" u="none" strike="noStrike" dirty="0">
                          <a:solidFill>
                            <a:srgbClr val="000000"/>
                          </a:solidFill>
                          <a:latin typeface="Calibri"/>
                        </a:rPr>
                        <a:t>Наименование доходных источников</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dash"/>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Фактическое исполнение </a:t>
                      </a:r>
                      <a:r>
                        <a:rPr lang="ru-RU" sz="900" b="1" i="0" u="none" strike="noStrike" dirty="0" smtClean="0">
                          <a:solidFill>
                            <a:srgbClr val="000000"/>
                          </a:solidFill>
                          <a:latin typeface="Calibri"/>
                        </a:rPr>
                        <a:t>за 2020г.,                                тыс</a:t>
                      </a:r>
                      <a:r>
                        <a:rPr lang="ru-RU" sz="900" b="1" i="0" u="none" strike="noStrike" dirty="0">
                          <a:solidFill>
                            <a:srgbClr val="000000"/>
                          </a:solidFill>
                          <a:latin typeface="Calibri"/>
                        </a:rPr>
                        <a:t>. рублей</a:t>
                      </a:r>
                    </a:p>
                  </a:txBody>
                  <a:tcPr marL="5263" marR="5263" marT="526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smtClean="0">
                          <a:solidFill>
                            <a:srgbClr val="000000"/>
                          </a:solidFill>
                          <a:latin typeface="Calibri"/>
                        </a:rPr>
                        <a:t>План  (</a:t>
                      </a:r>
                      <a:r>
                        <a:rPr lang="ru-RU" sz="900" b="1" i="0" u="none" strike="noStrike" dirty="0">
                          <a:solidFill>
                            <a:srgbClr val="000000"/>
                          </a:solidFill>
                          <a:latin typeface="Calibri"/>
                        </a:rPr>
                        <a:t>уточненный) </a:t>
                      </a:r>
                      <a:r>
                        <a:rPr lang="ru-RU" sz="900" b="1" i="0" u="none" strike="noStrike" dirty="0" smtClean="0">
                          <a:solidFill>
                            <a:srgbClr val="000000"/>
                          </a:solidFill>
                          <a:latin typeface="Calibri"/>
                        </a:rPr>
                        <a:t>             на   2021г.,                                   </a:t>
                      </a:r>
                      <a:r>
                        <a:rPr lang="ru-RU" sz="900" b="1" i="0" u="none" strike="noStrike" dirty="0">
                          <a:solidFill>
                            <a:srgbClr val="000000"/>
                          </a:solidFill>
                          <a:latin typeface="Calibri"/>
                        </a:rPr>
                        <a:t>тыс. рублей</a:t>
                      </a:r>
                    </a:p>
                  </a:txBody>
                  <a:tcPr marL="5263" marR="5263" marT="526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Фактическое </a:t>
                      </a:r>
                      <a:r>
                        <a:rPr lang="ru-RU" sz="900" b="1" i="0" u="none" strike="noStrike" dirty="0" smtClean="0">
                          <a:solidFill>
                            <a:srgbClr val="000000"/>
                          </a:solidFill>
                          <a:latin typeface="Calibri"/>
                        </a:rPr>
                        <a:t>исполнение                  за 2021г.,                              тыс</a:t>
                      </a:r>
                      <a:r>
                        <a:rPr lang="ru-RU" sz="900" b="1" i="0" u="none" strike="noStrike" dirty="0">
                          <a:solidFill>
                            <a:srgbClr val="000000"/>
                          </a:solidFill>
                          <a:latin typeface="Calibri"/>
                        </a:rPr>
                        <a:t>. рублей</a:t>
                      </a:r>
                    </a:p>
                  </a:txBody>
                  <a:tcPr marL="5263" marR="5263" marT="526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a:solidFill>
                            <a:srgbClr val="000000"/>
                          </a:solidFill>
                          <a:latin typeface="Calibri"/>
                        </a:rPr>
                        <a:t>% исполнения плана                      на 2021 год</a:t>
                      </a:r>
                    </a:p>
                  </a:txBody>
                  <a:tcPr marL="5263" marR="5263" marT="526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900" b="1" i="0" u="none" strike="noStrike" dirty="0" smtClean="0">
                          <a:solidFill>
                            <a:srgbClr val="000000"/>
                          </a:solidFill>
                          <a:latin typeface="Calibri"/>
                        </a:rPr>
                        <a:t>Темп роста            2021 года                     </a:t>
                      </a:r>
                      <a:r>
                        <a:rPr lang="ru-RU" sz="900" b="1" i="0" u="none" strike="noStrike" dirty="0">
                          <a:solidFill>
                            <a:srgbClr val="000000"/>
                          </a:solidFill>
                          <a:latin typeface="Calibri"/>
                        </a:rPr>
                        <a:t>к 2020 году</a:t>
                      </a:r>
                    </a:p>
                  </a:txBody>
                  <a:tcPr marL="5263" marR="5263" marT="5263"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r h="271919">
                <a:tc>
                  <a:txBody>
                    <a:bodyPr/>
                    <a:lstStyle/>
                    <a:p>
                      <a:pPr algn="l" fontAlgn="ctr"/>
                      <a:r>
                        <a:rPr lang="ru-RU" sz="900" b="1" i="0" u="none" strike="noStrike" dirty="0">
                          <a:solidFill>
                            <a:srgbClr val="000000"/>
                          </a:solidFill>
                          <a:latin typeface="Calibri"/>
                        </a:rPr>
                        <a:t>налог на доходы физических лиц</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1 463 926,00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1 629 221,00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1 620 294,36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99,45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110,68</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388624">
                <a:tc>
                  <a:txBody>
                    <a:bodyPr/>
                    <a:lstStyle/>
                    <a:p>
                      <a:pPr algn="l" fontAlgn="ctr"/>
                      <a:r>
                        <a:rPr lang="ru-RU" sz="900" b="1" i="0" u="none" strike="noStrike">
                          <a:solidFill>
                            <a:srgbClr val="000000"/>
                          </a:solidFill>
                          <a:latin typeface="Calibri"/>
                        </a:rPr>
                        <a:t>акцизы по подакцизным товарам (продукции), производимым на территории Российской Федерации</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49 833,36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59 295,00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60 435,74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101,92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121,28</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441568">
                <a:tc>
                  <a:txBody>
                    <a:bodyPr/>
                    <a:lstStyle/>
                    <a:p>
                      <a:pPr algn="l" fontAlgn="ctr"/>
                      <a:r>
                        <a:rPr lang="ru-RU" sz="900" b="1" i="0" u="none" strike="noStrike" dirty="0">
                          <a:solidFill>
                            <a:srgbClr val="000000"/>
                          </a:solidFill>
                          <a:latin typeface="Calibri"/>
                        </a:rPr>
                        <a:t>налог, взимаемый в связи с применением упрощенной системы налогообложения</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95 563,75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128 997,00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129 235,32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100,18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135,23</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411032">
                <a:tc>
                  <a:txBody>
                    <a:bodyPr/>
                    <a:lstStyle/>
                    <a:p>
                      <a:pPr algn="l" fontAlgn="ctr"/>
                      <a:r>
                        <a:rPr lang="ru-RU" sz="900" b="1" i="0" u="none" strike="noStrike">
                          <a:solidFill>
                            <a:srgbClr val="000000"/>
                          </a:solidFill>
                          <a:latin typeface="Calibri"/>
                        </a:rPr>
                        <a:t>единый налог на вмененный доход для отдельных видов деятельности</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26 366,13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8 160,00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7 619,30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93,37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28,90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05516">
                <a:tc>
                  <a:txBody>
                    <a:bodyPr/>
                    <a:lstStyle/>
                    <a:p>
                      <a:pPr algn="l" fontAlgn="ctr"/>
                      <a:r>
                        <a:rPr lang="ru-RU" sz="900" b="1" i="0" u="none" strike="noStrike">
                          <a:solidFill>
                            <a:srgbClr val="000000"/>
                          </a:solidFill>
                          <a:latin typeface="Calibri"/>
                        </a:rPr>
                        <a:t>единый сельскохозяйственный налог</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196,47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-61,27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-31,18</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415018">
                <a:tc>
                  <a:txBody>
                    <a:bodyPr/>
                    <a:lstStyle/>
                    <a:p>
                      <a:pPr algn="l" fontAlgn="ctr"/>
                      <a:r>
                        <a:rPr lang="ru-RU" sz="900" b="1" i="0" u="none" strike="noStrike">
                          <a:solidFill>
                            <a:srgbClr val="000000"/>
                          </a:solidFill>
                          <a:latin typeface="Calibri"/>
                        </a:rPr>
                        <a:t>налог, взимаемый в связи с применением патентной системы налогообложения</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12 390,69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21 521,00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24 234,55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112,61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195,59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05516">
                <a:tc>
                  <a:txBody>
                    <a:bodyPr/>
                    <a:lstStyle/>
                    <a:p>
                      <a:pPr algn="l" fontAlgn="ctr"/>
                      <a:r>
                        <a:rPr lang="ru-RU" sz="900" b="1" i="0" u="none" strike="noStrike">
                          <a:solidFill>
                            <a:srgbClr val="000000"/>
                          </a:solidFill>
                          <a:latin typeface="Calibri"/>
                        </a:rPr>
                        <a:t>налог на имущество физических лиц</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33 628,23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36 694,75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37 621,80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102,53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111,88</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05516">
                <a:tc>
                  <a:txBody>
                    <a:bodyPr/>
                    <a:lstStyle/>
                    <a:p>
                      <a:pPr algn="l" fontAlgn="ctr"/>
                      <a:r>
                        <a:rPr lang="ru-RU" sz="900" b="1" i="0" u="none" strike="noStrike">
                          <a:solidFill>
                            <a:srgbClr val="000000"/>
                          </a:solidFill>
                          <a:latin typeface="Calibri"/>
                        </a:rPr>
                        <a:t>земельный налог с организаций</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52 795,20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55 130,00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53 092,79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96,30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100,56</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05516">
                <a:tc>
                  <a:txBody>
                    <a:bodyPr/>
                    <a:lstStyle/>
                    <a:p>
                      <a:pPr algn="l" fontAlgn="ctr"/>
                      <a:r>
                        <a:rPr lang="ru-RU" sz="900" b="1" i="0" u="none" strike="noStrike">
                          <a:solidFill>
                            <a:srgbClr val="000000"/>
                          </a:solidFill>
                          <a:latin typeface="Calibri"/>
                        </a:rPr>
                        <a:t>земельный налог с физических лиц</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32 050,67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31 000,00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31 247,83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100,80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100" b="1" i="0" u="none" strike="noStrike">
                          <a:solidFill>
                            <a:srgbClr val="000000"/>
                          </a:solidFill>
                          <a:latin typeface="Calibri"/>
                        </a:rPr>
                        <a:t>97,50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13421">
                <a:tc>
                  <a:txBody>
                    <a:bodyPr/>
                    <a:lstStyle/>
                    <a:p>
                      <a:pPr algn="l" fontAlgn="ctr"/>
                      <a:r>
                        <a:rPr lang="ru-RU" sz="900" b="1" i="0" u="none" strike="noStrike">
                          <a:solidFill>
                            <a:srgbClr val="000000"/>
                          </a:solidFill>
                          <a:latin typeface="Calibri"/>
                        </a:rPr>
                        <a:t>государственная пошлина</a:t>
                      </a:r>
                    </a:p>
                  </a:txBody>
                  <a:tcPr marL="5263" marR="5263" marT="526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12 742,21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12 833,00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13 087,18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101,98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c>
                  <a:txBody>
                    <a:bodyPr/>
                    <a:lstStyle/>
                    <a:p>
                      <a:pPr algn="ctr" fontAlgn="ctr"/>
                      <a:r>
                        <a:rPr lang="ru-RU" sz="1100" b="1" i="0" u="none" strike="noStrike">
                          <a:solidFill>
                            <a:srgbClr val="000000"/>
                          </a:solidFill>
                          <a:latin typeface="Calibri"/>
                        </a:rPr>
                        <a:t>102,71</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DDC"/>
                    </a:solidFill>
                  </a:tcPr>
                </a:tc>
              </a:tr>
              <a:tr h="221326">
                <a:tc>
                  <a:txBody>
                    <a:bodyPr/>
                    <a:lstStyle/>
                    <a:p>
                      <a:pPr algn="l" fontAlgn="b"/>
                      <a:r>
                        <a:rPr lang="ru-RU" sz="1100" b="1" i="0" u="none" strike="noStrike" dirty="0">
                          <a:solidFill>
                            <a:srgbClr val="000000"/>
                          </a:solidFill>
                          <a:latin typeface="Calibri"/>
                        </a:rPr>
                        <a:t>Итого налоговых доходов:</a:t>
                      </a:r>
                    </a:p>
                  </a:txBody>
                  <a:tcPr marL="5263" marR="5263" marT="526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100" b="1" i="0" u="none" strike="noStrike">
                          <a:solidFill>
                            <a:srgbClr val="000000"/>
                          </a:solidFill>
                          <a:latin typeface="Calibri"/>
                        </a:rPr>
                        <a:t>1 779 492,80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100" b="1" i="0" u="none" strike="noStrike">
                          <a:solidFill>
                            <a:srgbClr val="000000"/>
                          </a:solidFill>
                          <a:latin typeface="Calibri"/>
                        </a:rPr>
                        <a:t>1 982 851,75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100" b="1" i="0" u="none" strike="noStrike" dirty="0">
                          <a:solidFill>
                            <a:srgbClr val="000000"/>
                          </a:solidFill>
                          <a:latin typeface="Calibri"/>
                        </a:rPr>
                        <a:t>1 976 807,62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100" b="1" i="0" u="none" strike="noStrike">
                          <a:solidFill>
                            <a:srgbClr val="000000"/>
                          </a:solidFill>
                          <a:latin typeface="Calibri"/>
                        </a:rPr>
                        <a:t>99,70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100" b="1" i="0" u="none" strike="noStrike" dirty="0">
                          <a:solidFill>
                            <a:srgbClr val="000000"/>
                          </a:solidFill>
                          <a:latin typeface="Calibri"/>
                        </a:rPr>
                        <a:t>111,09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85720" y="1571612"/>
          <a:ext cx="8643998" cy="4857783"/>
        </p:xfrm>
        <a:graphic>
          <a:graphicData uri="http://schemas.openxmlformats.org/drawingml/2006/table">
            <a:tbl>
              <a:tblPr/>
              <a:tblGrid>
                <a:gridCol w="2164676"/>
                <a:gridCol w="1159344"/>
                <a:gridCol w="956574"/>
                <a:gridCol w="981340"/>
                <a:gridCol w="1736694"/>
                <a:gridCol w="1645370"/>
              </a:tblGrid>
              <a:tr h="3123742">
                <a:tc>
                  <a:txBody>
                    <a:bodyPr/>
                    <a:lstStyle/>
                    <a:p>
                      <a:pPr>
                        <a:lnSpc>
                          <a:spcPct val="115000"/>
                        </a:lnSpc>
                        <a:spcAft>
                          <a:spcPts val="0"/>
                        </a:spcAft>
                      </a:pPr>
                      <a:r>
                        <a:rPr lang="ru-RU" sz="800">
                          <a:solidFill>
                            <a:srgbClr val="000000"/>
                          </a:solidFill>
                          <a:latin typeface="Arial"/>
                          <a:ea typeface="Times New Roman"/>
                          <a:cs typeface="Times New Roman"/>
                        </a:rPr>
                        <a:t>2021 Доля закупок среди субъектов малого и среднего предпринимательства, социально ориентированных некоммерческих организаций, осуществляемых в соответствии с Федеральным законом от 05.04.2013 № 44-ФЗ «О контрактной системе в сфере закупок товаров, работ, услуг для обеспечения государственных и муниципальных нужд»</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62,8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67953">
                <a:tc>
                  <a:txBody>
                    <a:bodyPr/>
                    <a:lstStyle/>
                    <a:p>
                      <a:pPr>
                        <a:lnSpc>
                          <a:spcPct val="115000"/>
                        </a:lnSpc>
                        <a:spcAft>
                          <a:spcPts val="0"/>
                        </a:spcAft>
                      </a:pPr>
                      <a:r>
                        <a:rPr lang="ru-RU" sz="800">
                          <a:solidFill>
                            <a:srgbClr val="000000"/>
                          </a:solidFill>
                          <a:latin typeface="Arial"/>
                          <a:ea typeface="Times New Roman"/>
                          <a:cs typeface="Times New Roman"/>
                        </a:rPr>
                        <a:t>2021 Среднее количество участников на торгах</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6088">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реализованных требований Стандарта развития конкуренции в муниципальном образовании Московской области</a:t>
                      </a:r>
                      <a:endParaRPr lang="ru-RU" sz="800">
                        <a:latin typeface="Times New Roman"/>
                        <a:ea typeface="Times New Roman"/>
                        <a:cs typeface="Times New Roman"/>
                      </a:endParaRPr>
                    </a:p>
                  </a:txBody>
                  <a:tcPr marL="45493" marR="454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14280" y="1431036"/>
          <a:ext cx="8643999" cy="4907280"/>
        </p:xfrm>
        <a:graphic>
          <a:graphicData uri="http://schemas.openxmlformats.org/drawingml/2006/table">
            <a:tbl>
              <a:tblPr/>
              <a:tblGrid>
                <a:gridCol w="1377073"/>
                <a:gridCol w="1271712"/>
                <a:gridCol w="1377073"/>
                <a:gridCol w="737523"/>
                <a:gridCol w="624286"/>
                <a:gridCol w="1104809"/>
                <a:gridCol w="1104809"/>
                <a:gridCol w="1046714"/>
              </a:tblGrid>
              <a:tr h="1404181">
                <a:tc rowSpan="5">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pPr>
                      <a:r>
                        <a:rPr lang="ru-RU" sz="800">
                          <a:solidFill>
                            <a:srgbClr val="000000"/>
                          </a:solidFill>
                          <a:latin typeface="Arial"/>
                          <a:ea typeface="Times New Roman"/>
                          <a:cs typeface="Times New Roman"/>
                        </a:rPr>
                        <a:t>Подпрограмма 3. Развитие малого и среднего предпринимательства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20,43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20,48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8507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Число субъектов малого и среднего предпринимательства в расчете на 10 тыс. человек населения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266,61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277,1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10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Малый бизнес большого региона. Прирост количества субъектов малого и среднего предпринимательства на 10 тыс. населения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15,44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6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вновь созданных субъектов малого и среднего бизнеса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463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2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самозанятых граждан, зафиксировавших свой статус, с учетом введения налогового режима для самозанятых, нарастающим итогом</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1810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2642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397000"/>
          <a:ext cx="8572559" cy="5365548"/>
        </p:xfrm>
        <a:graphic>
          <a:graphicData uri="http://schemas.openxmlformats.org/drawingml/2006/table">
            <a:tbl>
              <a:tblPr/>
              <a:tblGrid>
                <a:gridCol w="1365692"/>
                <a:gridCol w="1261201"/>
                <a:gridCol w="1365692"/>
                <a:gridCol w="731430"/>
                <a:gridCol w="619126"/>
                <a:gridCol w="1095678"/>
                <a:gridCol w="1095678"/>
                <a:gridCol w="1038062"/>
              </a:tblGrid>
              <a:tr h="1640999">
                <a:tc rowSpan="8">
                  <a:txBody>
                    <a:bodyPr/>
                    <a:lstStyle/>
                    <a:p>
                      <a:pPr>
                        <a:lnSpc>
                          <a:spcPct val="115000"/>
                        </a:lnSpc>
                        <a:spcAft>
                          <a:spcPts val="0"/>
                        </a:spcAft>
                      </a:pPr>
                      <a:r>
                        <a:rPr lang="ru-RU" sz="750">
                          <a:solidFill>
                            <a:srgbClr val="000000"/>
                          </a:solidFill>
                          <a:latin typeface="Arial"/>
                          <a:ea typeface="Times New Roman"/>
                          <a:cs typeface="Times New Roman"/>
                        </a:rPr>
                        <a:t>4</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8">
                  <a:txBody>
                    <a:bodyPr/>
                    <a:lstStyle/>
                    <a:p>
                      <a:pPr>
                        <a:lnSpc>
                          <a:spcPct val="115000"/>
                        </a:lnSpc>
                        <a:spcAft>
                          <a:spcPts val="0"/>
                        </a:spcAft>
                      </a:pPr>
                      <a:r>
                        <a:rPr lang="ru-RU" sz="750">
                          <a:solidFill>
                            <a:srgbClr val="000000"/>
                          </a:solidFill>
                          <a:latin typeface="Arial"/>
                          <a:ea typeface="Times New Roman"/>
                          <a:cs typeface="Times New Roman"/>
                        </a:rPr>
                        <a:t>Подпрограмма 4. Развитие потребительского рынка и услуг </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2021 Прирост площадей торговых объектов</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Тысяча квадратных метров</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3,5</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1,4</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В связи со сложившейся эпидемиологической ситуацией в 2021 году, временным закрытием объектов, нестабильной экономической  ситуацией  и развитием дистанционной торговли через Интернет</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375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Обеспеченность населения площадью торговых объектов</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квадратных метров на 1000 человек</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1203,7</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1400</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Стандарт потребительского рынка и услуг</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балл</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2876</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3082,71</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Прирост рабочих мест на объектах бытового обслуживания</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мест</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15</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16</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5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Прирост посадочных мест на объектах общественного питания</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мест</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37</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44</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Количество введенных банных объектов по программе «100 бань Подмосковья»</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Единица</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Доля обращений по вопросу защиты прав потребителей от общего количества поступивших обращений </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Процент</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1,5</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0,96</a:t>
                      </a:r>
                      <a:endParaRPr lang="ru-RU" sz="75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80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Доля ОДС, соответствующих требованиям, нормам и стандартам действующего законодательства, от общего количества ОДС</a:t>
                      </a:r>
                      <a:endParaRPr lang="ru-RU" sz="75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Процент</a:t>
                      </a:r>
                      <a:endParaRPr lang="ru-RU" sz="75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85</a:t>
                      </a:r>
                      <a:endParaRPr lang="ru-RU" sz="75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a:solidFill>
                            <a:srgbClr val="000000"/>
                          </a:solidFill>
                          <a:latin typeface="Arial"/>
                          <a:ea typeface="Times New Roman"/>
                          <a:cs typeface="Times New Roman"/>
                        </a:rPr>
                        <a:t>87,88</a:t>
                      </a:r>
                      <a:endParaRPr lang="ru-RU" sz="75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8412" marR="38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142844" y="1241223"/>
          <a:ext cx="8644001" cy="5663702"/>
        </p:xfrm>
        <a:graphic>
          <a:graphicData uri="http://schemas.openxmlformats.org/drawingml/2006/table">
            <a:tbl>
              <a:tblPr/>
              <a:tblGrid>
                <a:gridCol w="1377074"/>
                <a:gridCol w="1271713"/>
                <a:gridCol w="1377074"/>
                <a:gridCol w="737525"/>
                <a:gridCol w="737340"/>
                <a:gridCol w="991754"/>
                <a:gridCol w="1104809"/>
                <a:gridCol w="1046712"/>
              </a:tblGrid>
              <a:tr h="371202">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Управление имуществом и муниципальными финансами</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34094" marR="3409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4094" marR="3409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17376">
                <a:tc rowSpan="2">
                  <a:txBody>
                    <a:bodyPr/>
                    <a:lstStyle/>
                    <a:p>
                      <a:pPr algn="ctr">
                        <a:lnSpc>
                          <a:spcPct val="115000"/>
                        </a:lnSpc>
                        <a:spcAft>
                          <a:spcPts val="0"/>
                        </a:spcAft>
                      </a:pPr>
                      <a:r>
                        <a:rPr lang="ru-RU" sz="700">
                          <a:solidFill>
                            <a:srgbClr val="000000"/>
                          </a:solidFill>
                          <a:latin typeface="Arial"/>
                          <a:ea typeface="Times New Roman"/>
                          <a:cs typeface="Times New Roman"/>
                        </a:rPr>
                        <a:t>№ п/п</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dirty="0">
                          <a:solidFill>
                            <a:srgbClr val="000000"/>
                          </a:solidFill>
                          <a:latin typeface="Arial"/>
                          <a:ea typeface="Times New Roman"/>
                          <a:cs typeface="Times New Roman"/>
                        </a:rPr>
                        <a:t>Подпрограммы</a:t>
                      </a:r>
                      <a:endParaRPr lang="ru-RU" sz="700" dirty="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Показатели, характеризующие достижение цели</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Единица измерения</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Базовое значение показателя (на начало реализации Программы)</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Планируемое значение показателя на 2021 год</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Достигнутое значение показателя за 2021 год</a:t>
                      </a:r>
                      <a:endParaRPr lang="ru-RU" sz="7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66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76">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4094" marR="340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421">
                <a:tc rowSpan="3">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1. Развитие имущественного комплекса</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Эффективность работы по взысканию задолженности по арендной плате за муниципальное имущество и землю</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79,18</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65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Поступления доходов в бюджет муниципального образования от распоряжения муниципальным имуществом и землей</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175,5</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092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Предоставление земельных участков многодетным семьям</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76</a:t>
                      </a:r>
                      <a:endParaRPr lang="ru-RU" sz="800">
                        <a:latin typeface="Times New Roman"/>
                        <a:ea typeface="Times New Roman"/>
                        <a:cs typeface="Times New Roman"/>
                      </a:endParaRPr>
                    </a:p>
                  </a:txBody>
                  <a:tcPr marL="34094" marR="340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dirty="0">
                          <a:solidFill>
                            <a:srgbClr val="000000"/>
                          </a:solidFill>
                          <a:latin typeface="Arial"/>
                          <a:ea typeface="Times New Roman"/>
                          <a:cs typeface="Times New Roman"/>
                        </a:rPr>
                        <a:t>В 2021 году обеспечено 25 многодетных семей, остальные отказываются, так как не устраивает местоположение. В основном, это многодетные семьи, проживающие в г. Шатура, хотят получить земельный участок в г. Шатура или в населенном пункте рядом с г. Шатура, предложенные земельные участки из перечня их не устраивают.</a:t>
                      </a:r>
                      <a:endParaRPr lang="ru-RU" sz="700" dirty="0">
                        <a:latin typeface="Times New Roman"/>
                        <a:ea typeface="Times New Roman"/>
                        <a:cs typeface="Times New Roman"/>
                      </a:endParaRPr>
                    </a:p>
                  </a:txBody>
                  <a:tcPr marL="34094" marR="3409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799082"/>
          <a:ext cx="8643999" cy="4701751"/>
        </p:xfrm>
        <a:graphic>
          <a:graphicData uri="http://schemas.openxmlformats.org/drawingml/2006/table">
            <a:tbl>
              <a:tblPr/>
              <a:tblGrid>
                <a:gridCol w="1377073"/>
                <a:gridCol w="1271713"/>
                <a:gridCol w="1377073"/>
                <a:gridCol w="737523"/>
                <a:gridCol w="624286"/>
                <a:gridCol w="1104809"/>
                <a:gridCol w="1104809"/>
                <a:gridCol w="1046713"/>
              </a:tblGrid>
              <a:tr h="1364585">
                <a:tc rowSpan="5">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1620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5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Проверка использования земель</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296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объектов недвижимого имущества, поставленных на кадастровый учет от выявленных земельных участков с объектами без прав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24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Прирост земельного налога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431036"/>
          <a:ext cx="8643999" cy="5151304"/>
        </p:xfrm>
        <a:graphic>
          <a:graphicData uri="http://schemas.openxmlformats.org/drawingml/2006/table">
            <a:tbl>
              <a:tblPr/>
              <a:tblGrid>
                <a:gridCol w="1377073"/>
                <a:gridCol w="1271713"/>
                <a:gridCol w="1377073"/>
                <a:gridCol w="737523"/>
                <a:gridCol w="624286"/>
                <a:gridCol w="1104809"/>
                <a:gridCol w="1104809"/>
                <a:gridCol w="1046713"/>
              </a:tblGrid>
              <a:tr h="1200742">
                <a:tc rowSpan="2">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0024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Исключение незаконных решений по земле</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Штука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216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8808">
                <a:tc>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3. Совершенствование муниципальной службы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выборных должностных лиц местного самоуправления, членов выборных органов местного самоуправления, депутатов представительных органов муниципальных образований, муниципальных служащих и работников, не замещающих должности муниципальной службы, прошедших обучение по программам профессиональной переподготовки и повышения квалификации в соответствии с муниципальным заказом, от общего числа указанных лиц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16,6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в связи  со сложившейся в стране эпидемиологической ситуацией, отсутствием возможности дистанционного обучения по ряду программ.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285860"/>
          <a:ext cx="8572560" cy="5350214"/>
        </p:xfrm>
        <a:graphic>
          <a:graphicData uri="http://schemas.openxmlformats.org/drawingml/2006/table">
            <a:tbl>
              <a:tblPr/>
              <a:tblGrid>
                <a:gridCol w="1365692"/>
                <a:gridCol w="1261202"/>
                <a:gridCol w="1365692"/>
                <a:gridCol w="731428"/>
                <a:gridCol w="619127"/>
                <a:gridCol w="1095678"/>
                <a:gridCol w="1095678"/>
                <a:gridCol w="1038063"/>
              </a:tblGrid>
              <a:tr h="856034">
                <a:tc rowSpan="3">
                  <a:txBody>
                    <a:bodyPr/>
                    <a:lstStyle/>
                    <a:p>
                      <a:pPr>
                        <a:lnSpc>
                          <a:spcPct val="115000"/>
                        </a:lnSpc>
                        <a:spcAft>
                          <a:spcPts val="0"/>
                        </a:spcAft>
                      </a:pPr>
                      <a:r>
                        <a:rPr lang="ru-RU" sz="700">
                          <a:solidFill>
                            <a:srgbClr val="000000"/>
                          </a:solidFill>
                          <a:latin typeface="Arial"/>
                          <a:ea typeface="Times New Roman"/>
                          <a:cs typeface="Times New Roman"/>
                        </a:rPr>
                        <a:t>4</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700">
                          <a:solidFill>
                            <a:srgbClr val="000000"/>
                          </a:solidFill>
                          <a:latin typeface="Arial"/>
                          <a:ea typeface="Times New Roman"/>
                          <a:cs typeface="Times New Roman"/>
                        </a:rPr>
                        <a:t>Подпрограмма 4. Управление муниципальными финансами</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Снижение уровня задолженности по налоговым платежам в бюджет Городского округа Шатура к налоговым доходам бюджета Городского округа Шатура</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&lt;13,8</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&lt;13,6</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5,2</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7004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Ежегодный прирост налоговых и неналоговых доходов бюджета Городского округа Шатура в отчетном финансовом году к поступлениям в году, предшествующем отчетному финансовому году</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0,1</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0,1</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8,8</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06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Отношение объема расходов на обслуживание муниципального долга Городского округа Шатура к объему расходов бюджета Городского округа Шатура (за исключением расходов, которые осуществляются за счет субвенций из федерального и областного бюджетов)</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0,3</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0,09</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073">
                <a:tc>
                  <a:txBody>
                    <a:bodyPr/>
                    <a:lstStyle/>
                    <a:p>
                      <a:pP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Подпрограмма 5. Обеспечивающая подпрограмма</a:t>
                      </a:r>
                      <a:endParaRPr lang="ru-RU" sz="700">
                        <a:latin typeface="Times New Roman"/>
                        <a:ea typeface="Times New Roman"/>
                        <a:cs typeface="Times New Roman"/>
                      </a:endParaRPr>
                    </a:p>
                  </a:txBody>
                  <a:tcPr marL="35339" marR="35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2020 Отклонение от установленной предельной численности депутатов, выборных должностных лиц местного самоуправления, осуществляющих своих полномочия на постоянной основе, муниципальных служащих органов местного самоуправления муниципального образования Московской области</a:t>
                      </a:r>
                      <a:endParaRPr lang="ru-RU" sz="70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5339" marR="35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214282" y="1382406"/>
          <a:ext cx="8643998" cy="5361804"/>
        </p:xfrm>
        <a:graphic>
          <a:graphicData uri="http://schemas.openxmlformats.org/drawingml/2006/table">
            <a:tbl>
              <a:tblPr/>
              <a:tblGrid>
                <a:gridCol w="1377072"/>
                <a:gridCol w="1271712"/>
                <a:gridCol w="1377072"/>
                <a:gridCol w="737523"/>
                <a:gridCol w="624286"/>
                <a:gridCol w="1104810"/>
                <a:gridCol w="1104810"/>
                <a:gridCol w="1046713"/>
              </a:tblGrid>
              <a:tr h="589400">
                <a:tc gridSpan="7">
                  <a:txBody>
                    <a:bodyPr/>
                    <a:lstStyle/>
                    <a:p>
                      <a:pPr algn="ctr">
                        <a:lnSpc>
                          <a:spcPct val="115000"/>
                        </a:lnSpc>
                        <a:spcAft>
                          <a:spcPts val="0"/>
                        </a:spcAft>
                      </a:pPr>
                      <a:r>
                        <a:rPr lang="ru-RU" sz="800" b="1">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800" b="1">
                          <a:solidFill>
                            <a:srgbClr val="000000"/>
                          </a:solidFill>
                          <a:latin typeface="Arial"/>
                          <a:ea typeface="Times New Roman"/>
                          <a:cs typeface="Times New Roman"/>
                        </a:rPr>
                      </a:br>
                      <a:r>
                        <a:rPr lang="ru-RU" sz="800" b="1">
                          <a:solidFill>
                            <a:srgbClr val="000000"/>
                          </a:solidFill>
                          <a:latin typeface="Arial"/>
                          <a:ea typeface="Times New Roman"/>
                          <a:cs typeface="Times New Roman"/>
                        </a:rPr>
                        <a:t>Развитие институтов гражданского общества, повышение эффективности местного самоуправления и реализации молодежной политики</a:t>
                      </a:r>
                      <a:br>
                        <a:rPr lang="ru-RU" sz="800" b="1">
                          <a:solidFill>
                            <a:srgbClr val="000000"/>
                          </a:solidFill>
                          <a:latin typeface="Arial"/>
                          <a:ea typeface="Times New Roman"/>
                          <a:cs typeface="Times New Roman"/>
                        </a:rPr>
                      </a:br>
                      <a:r>
                        <a:rPr lang="ru-RU" sz="800" b="1">
                          <a:solidFill>
                            <a:srgbClr val="000000"/>
                          </a:solidFill>
                          <a:latin typeface="Arial"/>
                          <a:ea typeface="Times New Roman"/>
                          <a:cs typeface="Times New Roman"/>
                        </a:rPr>
                        <a:t> за 2021 год</a:t>
                      </a:r>
                      <a:endParaRPr lang="ru-RU" sz="800">
                        <a:latin typeface="Times New Roman"/>
                        <a:ea typeface="Times New Roman"/>
                        <a:cs typeface="Times New Roman"/>
                      </a:endParaRPr>
                    </a:p>
                  </a:txBody>
                  <a:tcPr marL="41046" marR="41046"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39779">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525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779">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914">
                <a:tc rowSpan="4">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ru-RU" sz="800">
                          <a:solidFill>
                            <a:srgbClr val="000000"/>
                          </a:solidFill>
                          <a:latin typeface="Arial"/>
                          <a:ea typeface="Times New Roman"/>
                          <a:cs typeface="Times New Roman"/>
                        </a:rPr>
                        <a:t>Подпрограмма 1. Развитие системы информирования населения о деятельности органов местного самоуправления Московской области, создание доступной современной медиасреды</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Наличие незаконных рекламных конструкций, установленных на территории муниципального образования</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91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Наличие задолженности в муниципальный бюджет по платежам за установку и эксплуатацию рекламных конструкций</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3,4</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11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Информирование населения через СМИ</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110,15</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141,62</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3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Уровень информированности населения в социальных сетях</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балл</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8,25</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472">
                <a:tc>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2. Мир и согласие. Новые возможности</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Численность участников мероприятий, направленных на этнокультурное развитие народов на территории муниципального образования</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человек</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1046" marR="410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5" name="Таблица 4"/>
          <p:cNvGraphicFramePr>
            <a:graphicFrameLocks noGrp="1"/>
          </p:cNvGraphicFramePr>
          <p:nvPr/>
        </p:nvGraphicFramePr>
        <p:xfrm>
          <a:off x="285720" y="1428736"/>
          <a:ext cx="8572561" cy="5143536"/>
        </p:xfrm>
        <a:graphic>
          <a:graphicData uri="http://schemas.openxmlformats.org/drawingml/2006/table">
            <a:tbl>
              <a:tblPr/>
              <a:tblGrid>
                <a:gridCol w="1365692"/>
                <a:gridCol w="1261202"/>
                <a:gridCol w="1365692"/>
                <a:gridCol w="731429"/>
                <a:gridCol w="619127"/>
                <a:gridCol w="1095678"/>
                <a:gridCol w="1095678"/>
                <a:gridCol w="1038063"/>
              </a:tblGrid>
              <a:tr h="1467748">
                <a:tc>
                  <a:txBody>
                    <a:bodyPr/>
                    <a:lstStyle/>
                    <a:p>
                      <a:pP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3. Эффективное местное самоуправление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Показатель 13.6: Количество проектов, реализованных на основании заявок жителей в рамках применения практик инициативного бюджетирования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100811">
                <a:tc>
                  <a:txBody>
                    <a:bodyPr/>
                    <a:lstStyle/>
                    <a:p>
                      <a:pP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4. Молодежь Подмосковья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молодежи, задействованной в мероприятиях по вовлечению в творческую деятельность</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36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157">
                <a:tc>
                  <a:txBody>
                    <a:bodyPr/>
                    <a:lstStyle/>
                    <a:p>
                      <a:pP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5. Обеспечивающая подпрограмма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771">
                <a:tc rowSpan="4">
                  <a:txBody>
                    <a:bodyPr/>
                    <a:lstStyle/>
                    <a:p>
                      <a:pP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ru-RU" sz="800">
                          <a:solidFill>
                            <a:srgbClr val="000000"/>
                          </a:solidFill>
                          <a:latin typeface="Arial"/>
                          <a:ea typeface="Times New Roman"/>
                          <a:cs typeface="Times New Roman"/>
                        </a:rPr>
                        <a:t>Подпрограмма 6. Развитие туризма в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Туристский поток в Московскую область</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Миллион 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0,0001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0,0001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0,0053</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87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Численность лиц, размещенных в коллективных средствах размещения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Тысяча 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28,7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77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Экскурсионный поток в Московскую область</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Миллион человек</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0,0001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0,0001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0,015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40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Объем платных туристских услуг, оказанных населению</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Миллион рублей</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400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420,45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3" y="1494020"/>
          <a:ext cx="8715434" cy="5032310"/>
        </p:xfrm>
        <a:graphic>
          <a:graphicData uri="http://schemas.openxmlformats.org/drawingml/2006/table">
            <a:tbl>
              <a:tblPr/>
              <a:tblGrid>
                <a:gridCol w="1166962"/>
                <a:gridCol w="1417809"/>
                <a:gridCol w="1535273"/>
                <a:gridCol w="822251"/>
                <a:gridCol w="678440"/>
                <a:gridCol w="696006"/>
                <a:gridCol w="1231731"/>
                <a:gridCol w="1166962"/>
              </a:tblGrid>
              <a:tr h="2311292">
                <a:tc>
                  <a:txBody>
                    <a:bodyPr/>
                    <a:lstStyle/>
                    <a:p>
                      <a:pPr>
                        <a:lnSpc>
                          <a:spcPct val="115000"/>
                        </a:lnSpc>
                        <a:spcAft>
                          <a:spcPts val="0"/>
                        </a:spcAft>
                      </a:pPr>
                      <a:r>
                        <a:rPr lang="ru-RU" sz="800">
                          <a:solidFill>
                            <a:srgbClr val="000000"/>
                          </a:solidFill>
                          <a:latin typeface="Arial"/>
                          <a:ea typeface="Times New Roman"/>
                          <a:cs typeface="Times New Roman"/>
                        </a:rPr>
                        <a:t>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7. Развитие добровольчества (волонтерства) в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2021 Общая численность граждан, вовлеченных центрами (сообществами, объединениями) поддержки добровольчества (волонтерства) на базе образовательных организаций, некоммерческих организаций, государственных и муниципальных учреждений, в добровольческую (волонтерскую) деятельность</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Человек</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10003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10078</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10078</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98514">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Развитие и функционирование дорожно-транспортного комплекса</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5493" marR="4549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157632">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Единица измерения</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99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632">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750">
                <a:tc>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1. Пассажирский транспорт общего пользования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Доля поездок, оплаченных посредством безналичных расчётов, в общем количестве оплаченных пассажирами поездок на конец года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95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285860"/>
            <a:ext cx="7772400" cy="869947"/>
          </a:xfrm>
        </p:spPr>
        <p:txBody>
          <a:bodyPr>
            <a:normAutofit fontScale="90000"/>
          </a:bodyPr>
          <a:lstStyle/>
          <a:p>
            <a:r>
              <a:rPr lang="ru-RU" sz="1800" dirty="0" smtClean="0">
                <a:solidFill>
                  <a:schemeClr val="tx2">
                    <a:lumMod val="75000"/>
                  </a:schemeClr>
                </a:solidFill>
              </a:rPr>
              <a:t>Информация об объеме и структуре налоговых и неналоговых доходов, а также межбюджетных трансфертах, поступающих в бюджет Городского округа Шатура,</a:t>
            </a:r>
            <a:br>
              <a:rPr lang="ru-RU" sz="1800" dirty="0" smtClean="0">
                <a:solidFill>
                  <a:schemeClr val="tx2">
                    <a:lumMod val="75000"/>
                  </a:schemeClr>
                </a:solidFill>
              </a:rPr>
            </a:br>
            <a:r>
              <a:rPr lang="ru-RU" sz="1800" dirty="0" smtClean="0">
                <a:solidFill>
                  <a:schemeClr val="tx2">
                    <a:lumMod val="75000"/>
                  </a:schemeClr>
                </a:solidFill>
              </a:rPr>
              <a:t>в сравнении с плановыми значениями</a:t>
            </a:r>
            <a:endParaRPr lang="ru-RU" sz="1800" dirty="0"/>
          </a:p>
        </p:txBody>
      </p:sp>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graphicFrame>
        <p:nvGraphicFramePr>
          <p:cNvPr id="10" name="Таблица 9"/>
          <p:cNvGraphicFramePr>
            <a:graphicFrameLocks noGrp="1"/>
          </p:cNvGraphicFramePr>
          <p:nvPr/>
        </p:nvGraphicFramePr>
        <p:xfrm>
          <a:off x="571472" y="2133253"/>
          <a:ext cx="8143930" cy="4574199"/>
        </p:xfrm>
        <a:graphic>
          <a:graphicData uri="http://schemas.openxmlformats.org/drawingml/2006/table">
            <a:tbl>
              <a:tblPr/>
              <a:tblGrid>
                <a:gridCol w="3643337"/>
                <a:gridCol w="928694"/>
                <a:gridCol w="1000132"/>
                <a:gridCol w="928694"/>
                <a:gridCol w="785818"/>
                <a:gridCol w="857255"/>
              </a:tblGrid>
              <a:tr h="329473">
                <a:tc>
                  <a:txBody>
                    <a:bodyPr/>
                    <a:lstStyle/>
                    <a:p>
                      <a:pPr algn="ctr" fontAlgn="ctr"/>
                      <a:r>
                        <a:rPr lang="ru-RU" sz="700" b="1" i="0" u="none" strike="noStrike" dirty="0">
                          <a:solidFill>
                            <a:srgbClr val="000000"/>
                          </a:solidFill>
                          <a:latin typeface="Calibri"/>
                        </a:rPr>
                        <a:t>Наименование доходных источников</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dash"/>
                      <a:round/>
                      <a:headEnd type="none" w="med" len="med"/>
                      <a:tailEnd type="none" w="med" len="med"/>
                    </a:lnB>
                    <a:solidFill>
                      <a:srgbClr val="E6B9B8"/>
                    </a:solidFill>
                  </a:tcPr>
                </a:tc>
                <a:tc>
                  <a:txBody>
                    <a:bodyPr/>
                    <a:lstStyle/>
                    <a:p>
                      <a:pPr algn="ctr" fontAlgn="ctr"/>
                      <a:r>
                        <a:rPr lang="ru-RU" sz="700" b="1" i="0" u="none" strike="noStrike" dirty="0">
                          <a:solidFill>
                            <a:srgbClr val="000000"/>
                          </a:solidFill>
                          <a:latin typeface="Calibri"/>
                        </a:rPr>
                        <a:t>Фактическое исполнение   </a:t>
                      </a:r>
                      <a:r>
                        <a:rPr lang="ru-RU" sz="700" b="1" i="0" u="none" strike="noStrike" dirty="0" smtClean="0">
                          <a:solidFill>
                            <a:srgbClr val="000000"/>
                          </a:solidFill>
                          <a:latin typeface="Calibri"/>
                        </a:rPr>
                        <a:t>за </a:t>
                      </a:r>
                      <a:r>
                        <a:rPr lang="ru-RU" sz="700" b="1" i="0" u="none" strike="noStrike" dirty="0">
                          <a:solidFill>
                            <a:srgbClr val="000000"/>
                          </a:solidFill>
                          <a:latin typeface="Calibri"/>
                        </a:rPr>
                        <a:t>2020 </a:t>
                      </a:r>
                      <a:r>
                        <a:rPr lang="ru-RU" sz="700" b="1" i="0" u="none" strike="noStrike" dirty="0" smtClean="0">
                          <a:solidFill>
                            <a:srgbClr val="000000"/>
                          </a:solidFill>
                          <a:latin typeface="Calibri"/>
                        </a:rPr>
                        <a:t>г.,     </a:t>
                      </a:r>
                      <a:r>
                        <a:rPr lang="ru-RU" sz="700" b="1" i="0" u="none" strike="noStrike" dirty="0">
                          <a:solidFill>
                            <a:srgbClr val="000000"/>
                          </a:solidFill>
                          <a:latin typeface="Calibri"/>
                        </a:rPr>
                        <a:t>тыс. рублей</a:t>
                      </a:r>
                    </a:p>
                  </a:txBody>
                  <a:tcPr marL="4151" marR="4151" marT="4151"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700" b="1" i="0" u="none" strike="noStrike" dirty="0">
                          <a:solidFill>
                            <a:srgbClr val="000000"/>
                          </a:solidFill>
                          <a:latin typeface="Calibri"/>
                        </a:rPr>
                        <a:t>План (уточненный)                  на 2021 </a:t>
                      </a:r>
                      <a:r>
                        <a:rPr lang="ru-RU" sz="700" b="1" i="0" u="none" strike="noStrike" dirty="0" smtClean="0">
                          <a:solidFill>
                            <a:srgbClr val="000000"/>
                          </a:solidFill>
                          <a:latin typeface="Calibri"/>
                        </a:rPr>
                        <a:t>г.,                       </a:t>
                      </a:r>
                      <a:r>
                        <a:rPr lang="ru-RU" sz="700" b="1" i="0" u="none" strike="noStrike" dirty="0">
                          <a:solidFill>
                            <a:srgbClr val="000000"/>
                          </a:solidFill>
                          <a:latin typeface="Calibri"/>
                        </a:rPr>
                        <a:t>тыс. рублей</a:t>
                      </a:r>
                    </a:p>
                  </a:txBody>
                  <a:tcPr marL="4151" marR="4151" marT="4151"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700" b="1" i="0" u="none" strike="noStrike" dirty="0">
                          <a:solidFill>
                            <a:srgbClr val="000000"/>
                          </a:solidFill>
                          <a:latin typeface="Calibri"/>
                        </a:rPr>
                        <a:t>Фактическое исполнение </a:t>
                      </a:r>
                      <a:r>
                        <a:rPr lang="ru-RU" sz="700" b="1" i="0" u="none" strike="noStrike" dirty="0" smtClean="0">
                          <a:solidFill>
                            <a:srgbClr val="000000"/>
                          </a:solidFill>
                          <a:latin typeface="Calibri"/>
                        </a:rPr>
                        <a:t>  </a:t>
                      </a:r>
                      <a:r>
                        <a:rPr lang="ru-RU" sz="700" b="1" i="0" u="none" strike="noStrike" dirty="0">
                          <a:solidFill>
                            <a:srgbClr val="000000"/>
                          </a:solidFill>
                          <a:latin typeface="Calibri"/>
                        </a:rPr>
                        <a:t>за 2021 </a:t>
                      </a:r>
                      <a:r>
                        <a:rPr lang="ru-RU" sz="700" b="1" i="0" u="none" strike="noStrike" dirty="0" smtClean="0">
                          <a:solidFill>
                            <a:srgbClr val="000000"/>
                          </a:solidFill>
                          <a:latin typeface="Calibri"/>
                        </a:rPr>
                        <a:t>г.,     </a:t>
                      </a:r>
                      <a:r>
                        <a:rPr lang="ru-RU" sz="700" b="1" i="0" u="none" strike="noStrike" dirty="0">
                          <a:solidFill>
                            <a:srgbClr val="000000"/>
                          </a:solidFill>
                          <a:latin typeface="Calibri"/>
                        </a:rPr>
                        <a:t>тыс. рублей</a:t>
                      </a:r>
                    </a:p>
                  </a:txBody>
                  <a:tcPr marL="4151" marR="4151" marT="4151"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700" b="1" i="0" u="none" strike="noStrike">
                          <a:solidFill>
                            <a:srgbClr val="000000"/>
                          </a:solidFill>
                          <a:latin typeface="Calibri"/>
                        </a:rPr>
                        <a:t>% исполнения плана                      на 2021 год</a:t>
                      </a:r>
                    </a:p>
                  </a:txBody>
                  <a:tcPr marL="4151" marR="4151" marT="4151"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700" b="1" i="0" u="none" strike="noStrike" dirty="0" smtClean="0">
                          <a:solidFill>
                            <a:srgbClr val="000000"/>
                          </a:solidFill>
                          <a:latin typeface="Calibri"/>
                        </a:rPr>
                        <a:t>Темп роста             </a:t>
                      </a:r>
                      <a:r>
                        <a:rPr lang="ru-RU" sz="700" b="1" i="0" u="none" strike="noStrike" dirty="0">
                          <a:solidFill>
                            <a:srgbClr val="000000"/>
                          </a:solidFill>
                          <a:latin typeface="Calibri"/>
                        </a:rPr>
                        <a:t>2021 года            </a:t>
                      </a:r>
                      <a:r>
                        <a:rPr lang="ru-RU" sz="700" b="1" i="0" u="none" strike="noStrike" dirty="0" smtClean="0">
                          <a:solidFill>
                            <a:srgbClr val="000000"/>
                          </a:solidFill>
                          <a:latin typeface="Calibri"/>
                        </a:rPr>
                        <a:t>         к </a:t>
                      </a:r>
                      <a:r>
                        <a:rPr lang="ru-RU" sz="700" b="1" i="0" u="none" strike="noStrike" dirty="0">
                          <a:solidFill>
                            <a:srgbClr val="000000"/>
                          </a:solidFill>
                          <a:latin typeface="Calibri"/>
                        </a:rPr>
                        <a:t>2020 году</a:t>
                      </a:r>
                    </a:p>
                  </a:txBody>
                  <a:tcPr marL="4151" marR="4151" marT="4151"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r h="499845">
                <a:tc>
                  <a:txBody>
                    <a:bodyPr/>
                    <a:lstStyle/>
                    <a:p>
                      <a:pPr algn="l" fontAlgn="ctr"/>
                      <a:r>
                        <a:rPr lang="ru-RU" sz="800" b="1" i="0" u="none" strike="noStrike" dirty="0">
                          <a:solidFill>
                            <a:srgbClr val="000000"/>
                          </a:solidFill>
                          <a:latin typeface="Calibri"/>
                        </a:rPr>
                        <a:t>Доходы в виде прибыли, приходящейся на доли в уставных (складочных) капиталах хозяйственных товариществ и обществ, или дивидендов по акциям, принадлежащим Российской Федерации, субъектам Российской Федерации или муниципальным образованиям</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150,00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150,00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0,0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499845">
                <a:tc>
                  <a:txBody>
                    <a:bodyPr/>
                    <a:lstStyle/>
                    <a:p>
                      <a:pPr algn="l" fontAlgn="ctr"/>
                      <a:r>
                        <a:rPr lang="ru-RU" sz="800" b="1" i="0" u="none" strike="noStrike" dirty="0">
                          <a:solidFill>
                            <a:srgbClr val="000000"/>
                          </a:solidFill>
                          <a:latin typeface="Calibri"/>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35 448,72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37 100,00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37 152,08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100,1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104,8</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499845">
                <a:tc>
                  <a:txBody>
                    <a:bodyPr/>
                    <a:lstStyle/>
                    <a:p>
                      <a:pPr algn="l" fontAlgn="ctr"/>
                      <a:r>
                        <a:rPr lang="ru-RU" sz="800" b="1" i="0" u="none" strike="noStrike" dirty="0">
                          <a:solidFill>
                            <a:srgbClr val="000000"/>
                          </a:solidFill>
                          <a:latin typeface="Calibri"/>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5 442,61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6 491,00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6 640,28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122,0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435612">
                <a:tc>
                  <a:txBody>
                    <a:bodyPr/>
                    <a:lstStyle/>
                    <a:p>
                      <a:pPr algn="l" fontAlgn="ctr"/>
                      <a:r>
                        <a:rPr lang="ru-RU" sz="800" b="1" i="0" u="none" strike="noStrike" dirty="0">
                          <a:solidFill>
                            <a:srgbClr val="000000"/>
                          </a:solidFill>
                          <a:latin typeface="Calibri"/>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бюджетных и автономных учреждений)</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330,14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0,0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03357">
                <a:tc>
                  <a:txBody>
                    <a:bodyPr/>
                    <a:lstStyle/>
                    <a:p>
                      <a:pPr algn="l" fontAlgn="ctr"/>
                      <a:r>
                        <a:rPr lang="ru-RU" sz="800" b="1" i="0" u="none" strike="noStrike" dirty="0">
                          <a:solidFill>
                            <a:srgbClr val="000000"/>
                          </a:solidFill>
                          <a:latin typeface="Calibri"/>
                        </a:rPr>
                        <a:t>Доходы от сдачи в аренду имущества, составляющего казну городских округов (за исключением земельных участков)</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4 213,50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5 929,00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6 007,49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142,6</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402672">
                <a:tc>
                  <a:txBody>
                    <a:bodyPr/>
                    <a:lstStyle/>
                    <a:p>
                      <a:pPr algn="l" fontAlgn="ctr"/>
                      <a:r>
                        <a:rPr lang="ru-RU" sz="800" b="1" i="0" u="none" strike="noStrike" dirty="0">
                          <a:solidFill>
                            <a:srgbClr val="000000"/>
                          </a:solidFill>
                          <a:latin typeface="Calibri"/>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75,00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75,00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241,9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52031">
                <a:tc>
                  <a:txBody>
                    <a:bodyPr/>
                    <a:lstStyle/>
                    <a:p>
                      <a:pPr algn="l" fontAlgn="ctr"/>
                      <a:r>
                        <a:rPr lang="ru-RU" sz="800" b="1" i="0" u="none" strike="noStrike" dirty="0">
                          <a:solidFill>
                            <a:srgbClr val="000000"/>
                          </a:solidFill>
                          <a:latin typeface="Calibri"/>
                        </a:rPr>
                        <a:t>Прочие поступления от использования имущества, находящегося в собственности городских округов</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27 968,52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10 142,00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10 611,31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37,9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04041">
                <a:tc>
                  <a:txBody>
                    <a:bodyPr/>
                    <a:lstStyle/>
                    <a:p>
                      <a:pPr algn="l" fontAlgn="ctr"/>
                      <a:r>
                        <a:rPr lang="ru-RU" sz="800" b="1" i="0" u="none" strike="noStrike" dirty="0">
                          <a:solidFill>
                            <a:srgbClr val="000000"/>
                          </a:solidFill>
                          <a:latin typeface="Calibri"/>
                        </a:rPr>
                        <a:t>Плата за негативное воздействие на окружающую среду</a:t>
                      </a:r>
                    </a:p>
                  </a:txBody>
                  <a:tcPr marL="4151" marR="4151" marT="415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1 701,17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3 236,00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2 730,82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84,4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160,5</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04041">
                <a:tc>
                  <a:txBody>
                    <a:bodyPr/>
                    <a:lstStyle/>
                    <a:p>
                      <a:pPr algn="l" fontAlgn="ctr"/>
                      <a:r>
                        <a:rPr lang="ru-RU" sz="800" b="1" i="0" u="none" strike="noStrike" dirty="0">
                          <a:solidFill>
                            <a:srgbClr val="000000"/>
                          </a:solidFill>
                          <a:latin typeface="Calibri"/>
                        </a:rPr>
                        <a:t>Доходы от оказания платных услуг и компенсации затрат государства</a:t>
                      </a:r>
                    </a:p>
                  </a:txBody>
                  <a:tcPr marL="4151" marR="4151" marT="41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12 456,89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8 346,07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8 471,36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68,0</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303357">
                <a:tc>
                  <a:txBody>
                    <a:bodyPr/>
                    <a:lstStyle/>
                    <a:p>
                      <a:pPr algn="l" fontAlgn="ctr"/>
                      <a:r>
                        <a:rPr lang="ru-RU" sz="800" b="1" i="0" u="none" strike="noStrike" dirty="0">
                          <a:solidFill>
                            <a:srgbClr val="000000"/>
                          </a:solidFill>
                          <a:latin typeface="Calibri"/>
                        </a:rPr>
                        <a:t>Доходы от продажи земельных участков, государственная собственность на которые не разграничена</a:t>
                      </a:r>
                    </a:p>
                  </a:txBody>
                  <a:tcPr marL="4151" marR="4151" marT="41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7 198,86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13 173,00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13 261,60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100,7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184,2</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57554">
                <a:tc>
                  <a:txBody>
                    <a:bodyPr/>
                    <a:lstStyle/>
                    <a:p>
                      <a:pPr algn="l" fontAlgn="ctr"/>
                      <a:r>
                        <a:rPr lang="ru-RU" sz="800" b="1" i="0" u="none" strike="noStrike">
                          <a:solidFill>
                            <a:srgbClr val="000000"/>
                          </a:solidFill>
                          <a:latin typeface="Calibri"/>
                        </a:rPr>
                        <a:t>Доходы от реализации имущества</a:t>
                      </a:r>
                    </a:p>
                  </a:txBody>
                  <a:tcPr marL="4151" marR="4151" marT="41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1 061,27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5 521,00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5 521,02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520,2</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57554">
                <a:tc>
                  <a:txBody>
                    <a:bodyPr/>
                    <a:lstStyle/>
                    <a:p>
                      <a:pPr algn="l" fontAlgn="ctr"/>
                      <a:r>
                        <a:rPr lang="ru-RU" sz="800" b="1" i="0" u="none" strike="noStrike">
                          <a:solidFill>
                            <a:srgbClr val="000000"/>
                          </a:solidFill>
                          <a:latin typeface="Calibri"/>
                        </a:rPr>
                        <a:t>Штрафы, санкции, возмещение ущерба</a:t>
                      </a:r>
                    </a:p>
                  </a:txBody>
                  <a:tcPr marL="4151" marR="4151" marT="41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7 410,76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3 528,00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3 477,07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98,6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ru-RU" sz="1000" b="1" i="0" u="none" strike="noStrike">
                          <a:solidFill>
                            <a:srgbClr val="000000"/>
                          </a:solidFill>
                          <a:latin typeface="Calibri"/>
                        </a:rPr>
                        <a:t>46,9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157554">
                <a:tc>
                  <a:txBody>
                    <a:bodyPr/>
                    <a:lstStyle/>
                    <a:p>
                      <a:pPr algn="l" fontAlgn="ctr"/>
                      <a:r>
                        <a:rPr lang="ru-RU" sz="800" b="1" i="0" u="none" strike="noStrike" dirty="0">
                          <a:solidFill>
                            <a:srgbClr val="000000"/>
                          </a:solidFill>
                          <a:latin typeface="Calibri"/>
                        </a:rPr>
                        <a:t>Прочие неналоговые доходы</a:t>
                      </a:r>
                    </a:p>
                  </a:txBody>
                  <a:tcPr marL="4151" marR="4151" marT="41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21 865,55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685,66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898,98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131,1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c>
                  <a:txBody>
                    <a:bodyPr/>
                    <a:lstStyle/>
                    <a:p>
                      <a:pPr algn="ctr" fontAlgn="ctr"/>
                      <a:r>
                        <a:rPr lang="ru-RU" sz="1000" b="1" i="0" u="none" strike="noStrike">
                          <a:solidFill>
                            <a:srgbClr val="000000"/>
                          </a:solidFill>
                          <a:latin typeface="Calibri"/>
                        </a:rPr>
                        <a:t>4,1</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AF1DD"/>
                    </a:solidFill>
                  </a:tcPr>
                </a:tc>
              </a:tr>
              <a:tr h="157554">
                <a:tc>
                  <a:txBody>
                    <a:bodyPr/>
                    <a:lstStyle/>
                    <a:p>
                      <a:pPr algn="l" fontAlgn="b"/>
                      <a:r>
                        <a:rPr lang="ru-RU" sz="900" b="1" i="0" u="none" strike="noStrike" dirty="0">
                          <a:solidFill>
                            <a:srgbClr val="000000"/>
                          </a:solidFill>
                          <a:latin typeface="Calibri"/>
                        </a:rPr>
                        <a:t>Итого неналоговых доходов:</a:t>
                      </a:r>
                    </a:p>
                  </a:txBody>
                  <a:tcPr marL="4151" marR="4151" marT="41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000" b="1" i="0" u="none" strike="noStrike">
                          <a:solidFill>
                            <a:srgbClr val="000000"/>
                          </a:solidFill>
                          <a:latin typeface="Calibri"/>
                        </a:rPr>
                        <a:t>125 129,01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000" b="1" i="0" u="none" strike="noStrike">
                          <a:solidFill>
                            <a:srgbClr val="000000"/>
                          </a:solidFill>
                          <a:latin typeface="Calibri"/>
                        </a:rPr>
                        <a:t>94 376,73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000" b="1" i="0" u="none" strike="noStrike">
                          <a:solidFill>
                            <a:srgbClr val="000000"/>
                          </a:solidFill>
                          <a:latin typeface="Calibri"/>
                        </a:rPr>
                        <a:t>94 997,01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000" b="1" i="0" u="none" strike="noStrike">
                          <a:solidFill>
                            <a:srgbClr val="000000"/>
                          </a:solidFill>
                          <a:latin typeface="Calibri"/>
                        </a:rPr>
                        <a:t>100,7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c>
                  <a:txBody>
                    <a:bodyPr/>
                    <a:lstStyle/>
                    <a:p>
                      <a:pPr algn="ctr" fontAlgn="ctr"/>
                      <a:r>
                        <a:rPr lang="ru-RU" sz="1000" b="1" i="0" u="none" strike="noStrike" dirty="0">
                          <a:solidFill>
                            <a:srgbClr val="000000"/>
                          </a:solidFill>
                          <a:latin typeface="Calibri"/>
                        </a:rPr>
                        <a:t>75,9</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6B9B8"/>
                    </a:solidFill>
                  </a:tcPr>
                </a:tc>
              </a:tr>
            </a:tbl>
          </a:graphicData>
        </a:graphic>
      </p:graphicFrame>
      <p:sp>
        <p:nvSpPr>
          <p:cNvPr id="11"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18" y="1397000"/>
          <a:ext cx="8715437" cy="5323222"/>
        </p:xfrm>
        <a:graphic>
          <a:graphicData uri="http://schemas.openxmlformats.org/drawingml/2006/table">
            <a:tbl>
              <a:tblPr/>
              <a:tblGrid>
                <a:gridCol w="1388453"/>
                <a:gridCol w="1282221"/>
                <a:gridCol w="1388453"/>
                <a:gridCol w="743619"/>
                <a:gridCol w="629446"/>
                <a:gridCol w="1113941"/>
                <a:gridCol w="1113941"/>
                <a:gridCol w="1055363"/>
              </a:tblGrid>
              <a:tr h="2185115">
                <a:tc>
                  <a:txBody>
                    <a:bodyPr/>
                    <a:lstStyle/>
                    <a:p>
                      <a:pPr>
                        <a:lnSpc>
                          <a:spcPct val="115000"/>
                        </a:lnSpc>
                      </a:pPr>
                      <a:endParaRPr lang="ru-RU" sz="750">
                        <a:latin typeface="Calibri"/>
                        <a:ea typeface="Times New Roman"/>
                        <a:cs typeface="Times New Roman"/>
                      </a:endParaRPr>
                    </a:p>
                  </a:txBody>
                  <a:tcPr marL="39266" marR="392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750">
                        <a:latin typeface="Calibri"/>
                        <a:ea typeface="Times New Roman"/>
                        <a:cs typeface="Times New Roman"/>
                      </a:endParaRPr>
                    </a:p>
                  </a:txBody>
                  <a:tcPr marL="39266" marR="392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2021 Соблюдение расписания на автобусных маршрутах</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Процент</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95</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91,1</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Невыполнение показателя обусловлено частным закрытием ж/</a:t>
                      </a:r>
                      <a:r>
                        <a:rPr lang="ru-RU" sz="750" dirty="0" err="1">
                          <a:solidFill>
                            <a:srgbClr val="000000"/>
                          </a:solidFill>
                          <a:latin typeface="Arial"/>
                          <a:ea typeface="Times New Roman"/>
                          <a:cs typeface="Times New Roman"/>
                        </a:rPr>
                        <a:t>д</a:t>
                      </a:r>
                      <a:r>
                        <a:rPr lang="ru-RU" sz="750" dirty="0">
                          <a:solidFill>
                            <a:srgbClr val="000000"/>
                          </a:solidFill>
                          <a:latin typeface="Arial"/>
                          <a:ea typeface="Times New Roman"/>
                          <a:cs typeface="Times New Roman"/>
                        </a:rPr>
                        <a:t> переезда (единственного сообщения между г.Шатура и населенными пунктами городского округа) на ремонтные работы. На </a:t>
                      </a:r>
                      <a:r>
                        <a:rPr lang="ru-RU" sz="750" dirty="0" err="1">
                          <a:solidFill>
                            <a:srgbClr val="000000"/>
                          </a:solidFill>
                          <a:latin typeface="Arial"/>
                          <a:ea typeface="Times New Roman"/>
                          <a:cs typeface="Times New Roman"/>
                        </a:rPr>
                        <a:t>недостижение</a:t>
                      </a:r>
                      <a:r>
                        <a:rPr lang="ru-RU" sz="750" dirty="0">
                          <a:solidFill>
                            <a:srgbClr val="000000"/>
                          </a:solidFill>
                          <a:latin typeface="Arial"/>
                          <a:ea typeface="Times New Roman"/>
                          <a:cs typeface="Times New Roman"/>
                        </a:rPr>
                        <a:t> также повлиял старый автопарк перевозчика.</a:t>
                      </a:r>
                      <a:endParaRPr lang="ru-RU" sz="750" dirty="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95078">
                <a:tc rowSpan="3">
                  <a:txBody>
                    <a:bodyPr/>
                    <a:lstStyle/>
                    <a:p>
                      <a:pPr>
                        <a:lnSpc>
                          <a:spcPct val="115000"/>
                        </a:lnSpc>
                        <a:spcAft>
                          <a:spcPts val="0"/>
                        </a:spcAft>
                      </a:pPr>
                      <a:r>
                        <a:rPr lang="ru-RU" sz="750">
                          <a:solidFill>
                            <a:srgbClr val="000000"/>
                          </a:solidFill>
                          <a:latin typeface="Arial"/>
                          <a:ea typeface="Times New Roman"/>
                          <a:cs typeface="Times New Roman"/>
                        </a:rPr>
                        <a:t>2</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750">
                          <a:solidFill>
                            <a:srgbClr val="000000"/>
                          </a:solidFill>
                          <a:latin typeface="Arial"/>
                          <a:ea typeface="Times New Roman"/>
                          <a:cs typeface="Times New Roman"/>
                        </a:rPr>
                        <a:t>Подпрограмма 2. Дороги Подмосковья</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2021 ДТП. Снижение смертности от дорожно-транспортных происшествий: на дорогах федерального значения, на дорогах регионального значения, на дорогах муниципального значения, на частных дорогах, количество погибших на 100 тыс. населения</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человек на 100 тыс. населения</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10,53</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10,53</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11,43</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02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Создание парковочного пространства на улично-дорожной сети</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Место</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40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100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100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05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50">
                          <a:solidFill>
                            <a:srgbClr val="000000"/>
                          </a:solidFill>
                          <a:latin typeface="Arial"/>
                          <a:ea typeface="Times New Roman"/>
                          <a:cs typeface="Times New Roman"/>
                        </a:rPr>
                        <a:t>2021 Объёмы ввода в эксплуатацию после строительства и реконструкции автомобильных дорог общего пользования местного значения (при наличии объектов в программе)</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50">
                          <a:solidFill>
                            <a:srgbClr val="000000"/>
                          </a:solidFill>
                          <a:latin typeface="Arial"/>
                          <a:ea typeface="Times New Roman"/>
                          <a:cs typeface="Times New Roman"/>
                        </a:rPr>
                        <a:t>Километр на погонный метр</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a:solidFill>
                            <a:srgbClr val="000000"/>
                          </a:solidFill>
                          <a:latin typeface="Arial"/>
                          <a:ea typeface="Times New Roman"/>
                          <a:cs typeface="Times New Roman"/>
                        </a:rPr>
                        <a:t>0</a:t>
                      </a:r>
                      <a:endParaRPr lang="ru-RU" sz="75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50" dirty="0">
                          <a:solidFill>
                            <a:srgbClr val="000000"/>
                          </a:solidFill>
                          <a:latin typeface="Arial"/>
                          <a:ea typeface="Times New Roman"/>
                          <a:cs typeface="Times New Roman"/>
                        </a:rPr>
                        <a:t> </a:t>
                      </a:r>
                      <a:endParaRPr lang="ru-RU" sz="750" dirty="0">
                        <a:latin typeface="Times New Roman"/>
                        <a:ea typeface="Times New Roman"/>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0" y="1500174"/>
          <a:ext cx="8572561" cy="5143536"/>
        </p:xfrm>
        <a:graphic>
          <a:graphicData uri="http://schemas.openxmlformats.org/drawingml/2006/table">
            <a:tbl>
              <a:tblPr/>
              <a:tblGrid>
                <a:gridCol w="1365692"/>
                <a:gridCol w="1261202"/>
                <a:gridCol w="1365692"/>
                <a:gridCol w="731429"/>
                <a:gridCol w="619127"/>
                <a:gridCol w="1095678"/>
                <a:gridCol w="1095678"/>
                <a:gridCol w="1038063"/>
              </a:tblGrid>
              <a:tr h="1102187">
                <a:tc rowSpan="3">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pPr>
                      <a:endParaRPr lang="ru-RU" sz="800">
                        <a:latin typeface="Calibri"/>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Ремонт (капитальный ремонт) сети автомобильных дорог общего пользования местного значения</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Километров на тысячу квадратных метров</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8,77/61,397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5,614/39,299</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19,679/137,758</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1848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Протяженность сети автомобильных дорог общего пользования местного значения (справочно)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Километр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599.314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646,165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37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Протяженность автомобильных дорог общего пользования местного значения, соответствующих нормативным требованиям к транспортно-эксплуатационным показателям на 31 декабря отчетного года (справочно) </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Километр</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449,41</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486,87</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488">
                <a:tc>
                  <a:txBody>
                    <a:bodyPr/>
                    <a:lstStyle/>
                    <a:p>
                      <a:pP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5. Обеспечивающая подпрограмма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Обеспечение деятельности (оказание услуг) муниципальных учреждений в сфере дорожного хозяйства</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9" name="Таблица 8"/>
          <p:cNvGraphicFramePr>
            <a:graphicFrameLocks noGrp="1"/>
          </p:cNvGraphicFramePr>
          <p:nvPr/>
        </p:nvGraphicFramePr>
        <p:xfrm>
          <a:off x="285721" y="1335528"/>
          <a:ext cx="8643999" cy="5454966"/>
        </p:xfrm>
        <a:graphic>
          <a:graphicData uri="http://schemas.openxmlformats.org/drawingml/2006/table">
            <a:tbl>
              <a:tblPr/>
              <a:tblGrid>
                <a:gridCol w="1377073"/>
                <a:gridCol w="1271712"/>
                <a:gridCol w="1377073"/>
                <a:gridCol w="737524"/>
                <a:gridCol w="624286"/>
                <a:gridCol w="1104809"/>
                <a:gridCol w="1104809"/>
                <a:gridCol w="1046713"/>
              </a:tblGrid>
              <a:tr h="421245">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Цифровое муниципальное образование</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700" b="1"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33200">
                <a:tc rowSpan="2">
                  <a:txBody>
                    <a:bodyPr/>
                    <a:lstStyle/>
                    <a:p>
                      <a:pPr algn="ctr">
                        <a:lnSpc>
                          <a:spcPct val="115000"/>
                        </a:lnSpc>
                        <a:spcAft>
                          <a:spcPts val="0"/>
                        </a:spcAft>
                      </a:pPr>
                      <a:r>
                        <a:rPr lang="ru-RU" sz="700">
                          <a:solidFill>
                            <a:srgbClr val="000000"/>
                          </a:solidFill>
                          <a:latin typeface="Arial"/>
                          <a:ea typeface="Times New Roman"/>
                          <a:cs typeface="Times New Roman"/>
                        </a:rPr>
                        <a:t>№ п/п</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Подпрограммы</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Показатели, характеризующие достижение цели</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Единица измерения</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Базовое значение показателя (на начало реализации Программы)</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Планируемое значение показателя на 2021 год</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700">
                          <a:solidFill>
                            <a:srgbClr val="000000"/>
                          </a:solidFill>
                          <a:latin typeface="Arial"/>
                          <a:ea typeface="Times New Roman"/>
                          <a:cs typeface="Times New Roman"/>
                        </a:rPr>
                        <a:t>Достигнутое значение показателя за 2021 год</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7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00">
                <a:tc>
                  <a:txBody>
                    <a:bodyPr/>
                    <a:lstStyle/>
                    <a:p>
                      <a:pPr algn="ct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9</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10</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11</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12</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13</a:t>
                      </a:r>
                      <a:endParaRPr lang="ru-RU" sz="70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081">
                <a:tc rowSpan="6">
                  <a:txBody>
                    <a:bodyPr/>
                    <a:lstStyle/>
                    <a:p>
                      <a:pPr>
                        <a:lnSpc>
                          <a:spcPct val="115000"/>
                        </a:lnSpc>
                        <a:spcAft>
                          <a:spcPts val="0"/>
                        </a:spcAft>
                      </a:pPr>
                      <a:r>
                        <a:rPr lang="ru-RU" sz="700">
                          <a:solidFill>
                            <a:srgbClr val="000000"/>
                          </a:solidFill>
                          <a:latin typeface="Arial"/>
                          <a:ea typeface="Times New Roman"/>
                          <a:cs typeface="Times New Roman"/>
                        </a:rPr>
                        <a:t>1</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nSpc>
                          <a:spcPct val="115000"/>
                        </a:lnSpc>
                        <a:spcAft>
                          <a:spcPts val="0"/>
                        </a:spcAft>
                      </a:pPr>
                      <a:r>
                        <a:rPr lang="ru-RU" sz="700">
                          <a:solidFill>
                            <a:srgbClr val="000000"/>
                          </a:solidFill>
                          <a:latin typeface="Arial"/>
                          <a:ea typeface="Times New Roman"/>
                          <a:cs typeface="Times New Roman"/>
                        </a:rPr>
                        <a:t>Подпрограмма 1. Снижение административных барьеров,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Доля граждан, имеющих доступ к получению государственных и муниципальных услуг по принципу "одного окна" по месту пребывания, в том числе в МФЦ</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54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Выполнение требований комфортности и доступности МФЦ</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96,8</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42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Среднее время ожидания в очереди для получения государственных (муниципальных) услуг</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Минута</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2,4</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2,4</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1,7</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65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заявителей МФЦ, ожидающих в очереди более 11 минут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31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Уровень удовлетворенности граждан качеством предоставления государственных и муниципальных услуг</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96,4</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96,5</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97,2</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196">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отделений почтовой связи, работы по ремонту которых выполнены с использованием иного межбюджетного трансферта</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7734" marR="3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18" y="1357298"/>
          <a:ext cx="8501123" cy="5427513"/>
        </p:xfrm>
        <a:graphic>
          <a:graphicData uri="http://schemas.openxmlformats.org/drawingml/2006/table">
            <a:tbl>
              <a:tblPr/>
              <a:tblGrid>
                <a:gridCol w="1354312"/>
                <a:gridCol w="1250690"/>
                <a:gridCol w="1354312"/>
                <a:gridCol w="725334"/>
                <a:gridCol w="613968"/>
                <a:gridCol w="1086548"/>
                <a:gridCol w="1086548"/>
                <a:gridCol w="1029411"/>
              </a:tblGrid>
              <a:tr h="428473">
                <a:tc rowSpan="4">
                  <a:txBody>
                    <a:bodyPr/>
                    <a:lstStyle/>
                    <a:p>
                      <a:pPr>
                        <a:lnSpc>
                          <a:spcPct val="115000"/>
                        </a:lnSpc>
                        <a:spcAft>
                          <a:spcPts val="0"/>
                        </a:spcAft>
                      </a:pPr>
                      <a:r>
                        <a:rPr lang="ru-RU" sz="700">
                          <a:solidFill>
                            <a:srgbClr val="000000"/>
                          </a:solidFill>
                          <a:latin typeface="Arial"/>
                          <a:ea typeface="Times New Roman"/>
                          <a:cs typeface="Times New Roman"/>
                        </a:rPr>
                        <a:t>2</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ru-RU" sz="700">
                          <a:solidFill>
                            <a:srgbClr val="000000"/>
                          </a:solidFill>
                          <a:latin typeface="Arial"/>
                          <a:ea typeface="Times New Roman"/>
                          <a:cs typeface="Times New Roman"/>
                        </a:rPr>
                        <a:t>Подпрограмма 2.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Отложенные решения – Доля отложенных решений от числа ответов, предоставленных на портале «Добродел» (два и более раз)</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5,2</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7175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муниципальных общеобразовательных организаций в муниципальном образовании Московской области, подключенных к сети Интернет на скорости:</a:t>
                      </a:r>
                      <a:br>
                        <a:rPr lang="ru-RU" sz="700">
                          <a:solidFill>
                            <a:srgbClr val="000000"/>
                          </a:solidFill>
                          <a:latin typeface="Arial"/>
                          <a:ea typeface="Times New Roman"/>
                          <a:cs typeface="Times New Roman"/>
                        </a:rPr>
                      </a:br>
                      <a:r>
                        <a:rPr lang="ru-RU" sz="700">
                          <a:solidFill>
                            <a:srgbClr val="000000"/>
                          </a:solidFill>
                          <a:latin typeface="Arial"/>
                          <a:ea typeface="Times New Roman"/>
                          <a:cs typeface="Times New Roman"/>
                        </a:rPr>
                        <a:t>для общеобразовательных организаций, расположенных в городских населенных пунктах, – не менее 100 Мбит/с;</a:t>
                      </a:r>
                      <a:br>
                        <a:rPr lang="ru-RU" sz="700">
                          <a:solidFill>
                            <a:srgbClr val="000000"/>
                          </a:solidFill>
                          <a:latin typeface="Arial"/>
                          <a:ea typeface="Times New Roman"/>
                          <a:cs typeface="Times New Roman"/>
                        </a:rPr>
                      </a:br>
                      <a:r>
                        <a:rPr lang="ru-RU" sz="700">
                          <a:solidFill>
                            <a:srgbClr val="000000"/>
                          </a:solidFill>
                          <a:latin typeface="Arial"/>
                          <a:ea typeface="Times New Roman"/>
                          <a:cs typeface="Times New Roman"/>
                        </a:rPr>
                        <a:t>для общеобразовательных организаций, расположенных в сельских населенных пунктах, – не менее 50 Мбит/с</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7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Ответь вовремя – Доля жалоб, поступивших на портал «Добродел», по которым нарушен срок подготовки ответа</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4,5</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5</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3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97</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8499" marR="2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1" y="1325880"/>
          <a:ext cx="8715435" cy="5532171"/>
        </p:xfrm>
        <a:graphic>
          <a:graphicData uri="http://schemas.openxmlformats.org/drawingml/2006/table">
            <a:tbl>
              <a:tblPr/>
              <a:tblGrid>
                <a:gridCol w="1388453"/>
                <a:gridCol w="1282223"/>
                <a:gridCol w="1388453"/>
                <a:gridCol w="743620"/>
                <a:gridCol w="629446"/>
                <a:gridCol w="1113939"/>
                <a:gridCol w="1113939"/>
                <a:gridCol w="1055362"/>
              </a:tblGrid>
              <a:tr h="1092999">
                <a:tc rowSpan="5">
                  <a:txBody>
                    <a:bodyPr/>
                    <a:lstStyle/>
                    <a:p>
                      <a:pPr>
                        <a:lnSpc>
                          <a:spcPct val="115000"/>
                        </a:lnSpc>
                      </a:pPr>
                      <a:endParaRPr lang="ru-RU" sz="80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5">
                  <a:txBody>
                    <a:bodyPr/>
                    <a:lstStyle/>
                    <a:p>
                      <a:pPr>
                        <a:lnSpc>
                          <a:spcPct val="115000"/>
                        </a:lnSpc>
                      </a:pPr>
                      <a:endParaRPr lang="ru-RU" sz="800">
                        <a:latin typeface="Calibri"/>
                        <a:ea typeface="Times New Roman"/>
                        <a:cs typeface="Times New Roman"/>
                      </a:endParaRPr>
                    </a:p>
                  </a:txBody>
                  <a:tcPr marL="36812" marR="368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464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Процент проникновения ЕСИА в муниципальном образовании Московской области</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75</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54,6</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949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многоквартирных домов, имеющих возможность пользоваться услугами проводного и мобильного доступа в информационно-телекоммуникационную сеть Интернет на скорости не менее 1 Мбит/с, предоставляемыми не менее чем 2 операторами связи</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87</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87,2</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099">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Качественные услуги – Доля муниципальных (государственных) услуг, по которым нарушены регламентные сроки</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0,12</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229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812" marR="3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2" y="1285861"/>
          <a:ext cx="8643998" cy="5296893"/>
        </p:xfrm>
        <a:graphic>
          <a:graphicData uri="http://schemas.openxmlformats.org/drawingml/2006/table">
            <a:tbl>
              <a:tblPr/>
              <a:tblGrid>
                <a:gridCol w="1377073"/>
                <a:gridCol w="1271712"/>
                <a:gridCol w="1377073"/>
                <a:gridCol w="737525"/>
                <a:gridCol w="624285"/>
                <a:gridCol w="1104809"/>
                <a:gridCol w="1104809"/>
                <a:gridCol w="1046712"/>
              </a:tblGrid>
              <a:tr h="1618289">
                <a:tc rowSpan="4">
                  <a:txBody>
                    <a:bodyPr/>
                    <a:lstStyle/>
                    <a:p>
                      <a:pPr>
                        <a:lnSpc>
                          <a:spcPct val="115000"/>
                        </a:lnSpc>
                      </a:pPr>
                      <a:endParaRPr lang="ru-RU" sz="700">
                        <a:latin typeface="Calibri"/>
                        <a:ea typeface="Times New Roman"/>
                        <a:cs typeface="Times New Roman"/>
                      </a:endParaRPr>
                    </a:p>
                  </a:txBody>
                  <a:tcPr marL="36060" marR="360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a:txBody>
                    <a:bodyPr/>
                    <a:lstStyle/>
                    <a:p>
                      <a:pPr>
                        <a:lnSpc>
                          <a:spcPct val="115000"/>
                        </a:lnSpc>
                      </a:pPr>
                      <a:endParaRPr lang="ru-RU" sz="700">
                        <a:latin typeface="Calibri"/>
                        <a:ea typeface="Times New Roman"/>
                        <a:cs typeface="Times New Roman"/>
                      </a:endParaRPr>
                    </a:p>
                  </a:txBody>
                  <a:tcPr marL="36060" marR="360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Образовательные организации оснащены (обновили)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28</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36</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7097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Удобные услуги – Доля муниципальных (государственных) услуг, по которым заявления поданы в электронном виде через региональный портал государственных и муниципальных услуг</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85</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90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20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Повторные обращения – Доля обращений, поступивших на портал «Добродел», по которым поступили повторные обращения</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21,22</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30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194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муниципальных учреждений культуры, обеспеченных доступом в информационно-телекоммуникационную сеть Интернет на скорости: для учреждений культуры, расположенных в городских населенных пунктах, – не менее 50 Мбит/с; для учреждений культуры, расположенных в сельских населенных пунктах, – не менее 10 Мбит/с</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36060" marR="36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142844" y="1220724"/>
          <a:ext cx="8786874" cy="5346868"/>
        </p:xfrm>
        <a:graphic>
          <a:graphicData uri="http://schemas.openxmlformats.org/drawingml/2006/table">
            <a:tbl>
              <a:tblPr/>
              <a:tblGrid>
                <a:gridCol w="1399833"/>
                <a:gridCol w="1292733"/>
                <a:gridCol w="1399833"/>
                <a:gridCol w="749715"/>
                <a:gridCol w="634605"/>
                <a:gridCol w="1123070"/>
                <a:gridCol w="1123070"/>
                <a:gridCol w="1064015"/>
              </a:tblGrid>
              <a:tr h="792017">
                <a:tc rowSpan="3">
                  <a:txBody>
                    <a:bodyPr/>
                    <a:lstStyle/>
                    <a:p>
                      <a:pPr>
                        <a:lnSpc>
                          <a:spcPct val="115000"/>
                        </a:lnSpc>
                      </a:pPr>
                      <a:endParaRPr lang="ru-RU" sz="700" dirty="0">
                        <a:latin typeface="Calibri"/>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a:lnSpc>
                          <a:spcPct val="115000"/>
                        </a:lnSpc>
                      </a:pPr>
                      <a:endParaRPr lang="ru-RU" sz="700">
                        <a:latin typeface="Calibri"/>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2021 Стоимостная доля закупаемого и (или) арендуемого ОМСУ муниципального образования Московской области отечественного программного обеспечения</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75</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75</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2404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700">
                          <a:solidFill>
                            <a:srgbClr val="000000"/>
                          </a:solidFill>
                          <a:latin typeface="Arial"/>
                          <a:ea typeface="Times New Roman"/>
                          <a:cs typeface="Times New Roman"/>
                        </a:rPr>
                        <a:t>2021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 подведомственными ЦИОГВ и ГО Московской области организациями и учреждениями,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85</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100</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a:solidFill>
                            <a:srgbClr val="000000"/>
                          </a:solidFill>
                          <a:latin typeface="Arial"/>
                          <a:ea typeface="Times New Roman"/>
                          <a:cs typeface="Times New Roman"/>
                        </a:rPr>
                        <a:t>88,2</a:t>
                      </a:r>
                      <a:endParaRPr lang="ru-RU" sz="70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9449" marR="29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405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700">
                          <a:solidFill>
                            <a:srgbClr val="000000"/>
                          </a:solidFill>
                          <a:latin typeface="Arial"/>
                          <a:ea typeface="Times New Roman"/>
                          <a:cs typeface="Times New Roman"/>
                        </a:rPr>
                        <a:t>2021 Доля помещений аппаратных, приведенных в соответствие со стандартом «Цифровая школа» в части ИТ-инфраструктуры государственных и муниципальных общеобразовательных организаций, реализующих программы общего образования, для обеспечения в помещениях безопасного доступа к государственным, муниципальным и иным информационным системам, информационно-телекоммуникационной сети «Интернет» и обеспечения базовой безопасности образовательного процесса</a:t>
                      </a:r>
                      <a:endParaRPr lang="ru-RU" sz="70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Процент</a:t>
                      </a:r>
                      <a:endParaRPr lang="ru-RU" sz="70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a:solidFill>
                            <a:srgbClr val="000000"/>
                          </a:solidFill>
                          <a:latin typeface="Arial"/>
                          <a:ea typeface="Times New Roman"/>
                          <a:cs typeface="Times New Roman"/>
                        </a:rPr>
                        <a:t>0</a:t>
                      </a:r>
                      <a:endParaRPr lang="ru-RU" sz="70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0</a:t>
                      </a:r>
                      <a:endParaRPr lang="ru-RU" sz="700" dirty="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700" dirty="0">
                          <a:solidFill>
                            <a:srgbClr val="000000"/>
                          </a:solidFill>
                          <a:latin typeface="Arial"/>
                          <a:ea typeface="Times New Roman"/>
                          <a:cs typeface="Times New Roman"/>
                        </a:rPr>
                        <a:t> </a:t>
                      </a:r>
                      <a:endParaRPr lang="ru-RU" sz="700" dirty="0">
                        <a:latin typeface="Times New Roman"/>
                        <a:ea typeface="Times New Roman"/>
                        <a:cs typeface="Times New Roman"/>
                      </a:endParaRPr>
                    </a:p>
                  </a:txBody>
                  <a:tcPr marL="29449" marR="2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2" y="1357298"/>
          <a:ext cx="8786874" cy="5362146"/>
        </p:xfrm>
        <a:graphic>
          <a:graphicData uri="http://schemas.openxmlformats.org/drawingml/2006/table">
            <a:tbl>
              <a:tblPr/>
              <a:tblGrid>
                <a:gridCol w="1399834"/>
                <a:gridCol w="1292732"/>
                <a:gridCol w="1399834"/>
                <a:gridCol w="749715"/>
                <a:gridCol w="634605"/>
                <a:gridCol w="1123070"/>
                <a:gridCol w="1123070"/>
                <a:gridCol w="1064014"/>
              </a:tblGrid>
              <a:tr h="478392">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Архитектура и градостроительство</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43280" marR="43280"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50017">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Подпрограммы</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48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017">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5722">
                <a:tc rowSpan="3">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ru-RU" sz="800">
                          <a:solidFill>
                            <a:srgbClr val="000000"/>
                          </a:solidFill>
                          <a:latin typeface="Arial"/>
                          <a:ea typeface="Times New Roman"/>
                          <a:cs typeface="Times New Roman"/>
                        </a:rPr>
                        <a:t>Подпрограмма 1. Разработка Генерального плана развития городского округа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Наличие утвержденного в актуальной версии генерального плана городского округа (внесение изменений в генеральный план городского округа)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да/нет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 (решение Совета депутатов от 26.12.2018 №4/59)</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9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Наличие утвержденных в актуальной версии Правил землепользования и застройки городского округа (внесение изменений в Правила землепользования и застройки городского округа)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да/нет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9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Наличие утвержденных нормативов градостроительного проектирования городского округа (внесение изменений в нормативы градостроительного проектирования городского округа)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да/нет</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да</a:t>
                      </a:r>
                      <a:endParaRPr lang="ru-RU" sz="80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3280" marR="4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14282" y="1928802"/>
          <a:ext cx="8572558" cy="3500462"/>
        </p:xfrm>
        <a:graphic>
          <a:graphicData uri="http://schemas.openxmlformats.org/drawingml/2006/table">
            <a:tbl>
              <a:tblPr/>
              <a:tblGrid>
                <a:gridCol w="427621"/>
                <a:gridCol w="1529840"/>
                <a:gridCol w="1656588"/>
                <a:gridCol w="887224"/>
                <a:gridCol w="732050"/>
                <a:gridCol w="751002"/>
                <a:gridCol w="1329060"/>
                <a:gridCol w="1259173"/>
              </a:tblGrid>
              <a:tr h="2450325">
                <a:tc>
                  <a:txBody>
                    <a:bodyPr/>
                    <a:lstStyle/>
                    <a:p>
                      <a:pP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2. Реализация политики пространственного развития городского округа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ликвидированных самовольных, недостроенных и аварийных объектов на территории муниципального образования Московской области</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50137">
                <a:tc>
                  <a:txBody>
                    <a:bodyPr/>
                    <a:lstStyle/>
                    <a:p>
                      <a:pPr>
                        <a:lnSpc>
                          <a:spcPct val="115000"/>
                        </a:lnSpc>
                        <a:spcAft>
                          <a:spcPts val="0"/>
                        </a:spcAft>
                      </a:pPr>
                      <a:r>
                        <a:rPr lang="ru-RU" sz="800">
                          <a:solidFill>
                            <a:srgbClr val="000000"/>
                          </a:solidFill>
                          <a:latin typeface="Arial"/>
                          <a:ea typeface="Times New Roman"/>
                          <a:cs typeface="Times New Roman"/>
                        </a:rPr>
                        <a:t>4</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Подпрограмма 4. Обеспечивающая подпрограмма</a:t>
                      </a:r>
                      <a:endParaRPr lang="ru-RU" sz="800">
                        <a:latin typeface="Times New Roman"/>
                        <a:ea typeface="Times New Roman"/>
                        <a:cs typeface="Times New Roman"/>
                      </a:endParaRPr>
                    </a:p>
                  </a:txBody>
                  <a:tcPr marL="45493" marR="4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45493" marR="454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6000760" cy="1214422"/>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8305800" y="0"/>
            <a:ext cx="838200" cy="1000125"/>
          </a:xfrm>
          <a:prstGeom prst="rect">
            <a:avLst/>
          </a:prstGeom>
          <a:noFill/>
          <a:ln w="9525">
            <a:noFill/>
            <a:miter lim="800000"/>
            <a:headEnd/>
            <a:tailEnd/>
          </a:ln>
          <a:effectLst/>
        </p:spPr>
      </p:pic>
      <p:sp>
        <p:nvSpPr>
          <p:cNvPr id="1026" name="Rectangle 2"/>
          <p:cNvSpPr>
            <a:spLocks noChangeArrowheads="1"/>
          </p:cNvSpPr>
          <p:nvPr/>
        </p:nvSpPr>
        <p:spPr bwMode="auto">
          <a:xfrm>
            <a:off x="285720" y="214290"/>
            <a:ext cx="86439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lang="ru-RU" altLang="zh-CN" sz="2000" b="1" i="1" dirty="0" smtClean="0">
              <a:solidFill>
                <a:srgbClr val="403152"/>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954463" algn="l"/>
              </a:tabLst>
            </a:pPr>
            <a:endParaRPr kumimoji="0" lang="ru-RU" altLang="zh-CN" sz="2000" b="1" i="1" u="none" strike="noStrike" cap="none" normalizeH="0" baseline="0" dirty="0" smtClean="0">
              <a:ln>
                <a:noFill/>
              </a:ln>
              <a:solidFill>
                <a:srgbClr val="403152"/>
              </a:solidFill>
              <a:effectLst/>
              <a:latin typeface="Arial" pitchFamily="34" charset="0"/>
              <a:ea typeface="Times New Roman" pitchFamily="18" charset="0"/>
              <a:cs typeface="Arial" pitchFamily="34" charset="0"/>
            </a:endParaRPr>
          </a:p>
        </p:txBody>
      </p:sp>
      <p:graphicFrame>
        <p:nvGraphicFramePr>
          <p:cNvPr id="6" name="Таблица 5"/>
          <p:cNvGraphicFramePr>
            <a:graphicFrameLocks noGrp="1"/>
          </p:cNvGraphicFramePr>
          <p:nvPr/>
        </p:nvGraphicFramePr>
        <p:xfrm>
          <a:off x="285720" y="1295155"/>
          <a:ext cx="8643998" cy="5649123"/>
        </p:xfrm>
        <a:graphic>
          <a:graphicData uri="http://schemas.openxmlformats.org/drawingml/2006/table">
            <a:tbl>
              <a:tblPr/>
              <a:tblGrid>
                <a:gridCol w="1377073"/>
                <a:gridCol w="1271712"/>
                <a:gridCol w="1377073"/>
                <a:gridCol w="737523"/>
                <a:gridCol w="624285"/>
                <a:gridCol w="1104810"/>
                <a:gridCol w="1104810"/>
                <a:gridCol w="1046712"/>
              </a:tblGrid>
              <a:tr h="408603">
                <a:tc gridSpan="7">
                  <a:txBody>
                    <a:bodyPr/>
                    <a:lstStyle/>
                    <a:p>
                      <a:pPr algn="ctr">
                        <a:lnSpc>
                          <a:spcPct val="115000"/>
                        </a:lnSpc>
                        <a:spcAft>
                          <a:spcPts val="0"/>
                        </a:spcAft>
                      </a:pPr>
                      <a:r>
                        <a:rPr lang="ru-RU" sz="900" b="1" dirty="0">
                          <a:solidFill>
                            <a:srgbClr val="000000"/>
                          </a:solidFill>
                          <a:latin typeface="Arial"/>
                          <a:ea typeface="Times New Roman"/>
                          <a:cs typeface="Times New Roman"/>
                        </a:rPr>
                        <a:t>Оценка результатов реализации муниципальной программы Московской области </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Формирование современной комфортной городской среды</a:t>
                      </a:r>
                      <a:br>
                        <a:rPr lang="ru-RU" sz="900" b="1" dirty="0">
                          <a:solidFill>
                            <a:srgbClr val="000000"/>
                          </a:solidFill>
                          <a:latin typeface="Arial"/>
                          <a:ea typeface="Times New Roman"/>
                          <a:cs typeface="Times New Roman"/>
                        </a:rPr>
                      </a:br>
                      <a:r>
                        <a:rPr lang="ru-RU" sz="900" b="1" dirty="0">
                          <a:solidFill>
                            <a:srgbClr val="000000"/>
                          </a:solidFill>
                          <a:latin typeface="Arial"/>
                          <a:ea typeface="Times New Roman"/>
                          <a:cs typeface="Times New Roman"/>
                        </a:rPr>
                        <a:t> за 2021 год</a:t>
                      </a:r>
                      <a:endParaRPr lang="ru-RU" sz="900" dirty="0">
                        <a:latin typeface="Times New Roman"/>
                        <a:ea typeface="Times New Roman"/>
                        <a:cs typeface="Times New Roman"/>
                      </a:endParaRPr>
                    </a:p>
                  </a:txBody>
                  <a:tcPr marL="36189" marR="3618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800" b="1"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a:noFill/>
                    </a:lnL>
                    <a:lnR>
                      <a:noFill/>
                    </a:lnR>
                    <a:lnT>
                      <a:noFill/>
                    </a:lnT>
                    <a:lnB w="12700" cap="flat" cmpd="sng" algn="ctr">
                      <a:solidFill>
                        <a:srgbClr val="000000"/>
                      </a:solidFill>
                      <a:prstDash val="solid"/>
                      <a:round/>
                      <a:headEnd type="none" w="med" len="med"/>
                      <a:tailEnd type="none" w="med" len="med"/>
                    </a:lnB>
                    <a:solidFill>
                      <a:srgbClr val="FF99CC"/>
                    </a:solidFill>
                  </a:tcPr>
                </a:tc>
              </a:tr>
              <a:tr h="124993">
                <a:tc rowSpan="2">
                  <a:txBody>
                    <a:bodyPr/>
                    <a:lstStyle/>
                    <a:p>
                      <a:pPr algn="ctr">
                        <a:lnSpc>
                          <a:spcPct val="115000"/>
                        </a:lnSpc>
                        <a:spcAft>
                          <a:spcPts val="0"/>
                        </a:spcAft>
                      </a:pPr>
                      <a:r>
                        <a:rPr lang="ru-RU" sz="800">
                          <a:solidFill>
                            <a:srgbClr val="000000"/>
                          </a:solidFill>
                          <a:latin typeface="Arial"/>
                          <a:ea typeface="Times New Roman"/>
                          <a:cs typeface="Times New Roman"/>
                        </a:rPr>
                        <a:t>№ п/п</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dirty="0">
                          <a:solidFill>
                            <a:srgbClr val="000000"/>
                          </a:solidFill>
                          <a:latin typeface="Arial"/>
                          <a:ea typeface="Times New Roman"/>
                          <a:cs typeface="Times New Roman"/>
                        </a:rPr>
                        <a:t>Подпрограммы</a:t>
                      </a:r>
                      <a:endParaRPr lang="ru-RU" sz="8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Показатели, характеризующие достижение цели</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Единица измерения</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Базовое значение показателя (на начало реализации Программы)</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Планируемое значение показателя на 2021 год</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800">
                          <a:solidFill>
                            <a:srgbClr val="000000"/>
                          </a:solidFill>
                          <a:latin typeface="Arial"/>
                          <a:ea typeface="Times New Roman"/>
                          <a:cs typeface="Times New Roman"/>
                        </a:rPr>
                        <a:t>Достигнутое значение показателя за 2021 год</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 </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27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93">
                <a:tc>
                  <a:txBody>
                    <a:bodyPr/>
                    <a:lstStyle/>
                    <a:p>
                      <a:pPr algn="ct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9</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10</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11</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12</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a:solidFill>
                            <a:srgbClr val="000000"/>
                          </a:solidFill>
                          <a:latin typeface="Arial"/>
                          <a:ea typeface="Times New Roman"/>
                          <a:cs typeface="Times New Roman"/>
                        </a:rPr>
                        <a:t>13</a:t>
                      </a:r>
                      <a:endParaRPr lang="ru-RU" sz="80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422">
                <a:tc rowSpan="6">
                  <a:txBody>
                    <a:bodyPr/>
                    <a:lstStyle/>
                    <a:p>
                      <a:pP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nSpc>
                          <a:spcPct val="115000"/>
                        </a:lnSpc>
                        <a:spcAft>
                          <a:spcPts val="0"/>
                        </a:spcAft>
                      </a:pPr>
                      <a:r>
                        <a:rPr lang="ru-RU" sz="800">
                          <a:solidFill>
                            <a:srgbClr val="000000"/>
                          </a:solidFill>
                          <a:latin typeface="Arial"/>
                          <a:ea typeface="Times New Roman"/>
                          <a:cs typeface="Times New Roman"/>
                        </a:rPr>
                        <a:t>Подпрограмма 1. Комфортная городская среда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2021 Увеличение числа посетителей парков культуры и отдыха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111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03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Соответствие нормативу обеспеченности парками культуры и отдыха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Процент</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60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100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03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установленных детских игровых площадок в парках культуры и отдыха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8073">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объектов электросетевого хозяйства и систем наружного освещения, на которых реализованы мероприятия по устройству и капитальному ремонту</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2</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5</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84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разработанных проектов благоустройства общественных территорий</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844">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800">
                          <a:solidFill>
                            <a:srgbClr val="000000"/>
                          </a:solidFill>
                          <a:latin typeface="Arial"/>
                          <a:ea typeface="Times New Roman"/>
                          <a:cs typeface="Times New Roman"/>
                        </a:rPr>
                        <a:t>2021 Количество разработанных концепций благоустройства общественных территорий</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800">
                          <a:solidFill>
                            <a:srgbClr val="000000"/>
                          </a:solidFill>
                          <a:latin typeface="Arial"/>
                          <a:ea typeface="Times New Roman"/>
                          <a:cs typeface="Times New Roman"/>
                        </a:rPr>
                        <a:t>Единица</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0</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a:solidFill>
                            <a:srgbClr val="000000"/>
                          </a:solidFill>
                          <a:latin typeface="Arial"/>
                          <a:ea typeface="Times New Roman"/>
                          <a:cs typeface="Times New Roman"/>
                        </a:rPr>
                        <a:t>1</a:t>
                      </a:r>
                      <a:endParaRPr lang="ru-RU" sz="80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ru-RU" sz="800" dirty="0">
                          <a:solidFill>
                            <a:srgbClr val="000000"/>
                          </a:solidFill>
                          <a:latin typeface="Arial"/>
                          <a:ea typeface="Times New Roman"/>
                          <a:cs typeface="Times New Roman"/>
                        </a:rPr>
                        <a:t> </a:t>
                      </a:r>
                      <a:endParaRPr lang="ru-RU" sz="800" dirty="0">
                        <a:latin typeface="Times New Roman"/>
                        <a:ea typeface="Times New Roman"/>
                        <a:cs typeface="Times New Roman"/>
                      </a:endParaRPr>
                    </a:p>
                  </a:txBody>
                  <a:tcPr marL="36189" marR="36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5500694" y="142852"/>
            <a:ext cx="285748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Городской</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округ</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r>
              <a:rPr kumimoji="0" lang="ru-RU" sz="2200" b="1" i="1" u="none" strike="noStrike" cap="none" normalizeH="0" baseline="0" dirty="0" smtClean="0">
                <a:ln>
                  <a:noFill/>
                </a:ln>
                <a:solidFill>
                  <a:srgbClr val="62AA6B"/>
                </a:solidFill>
                <a:effectLst/>
                <a:latin typeface="Arial Black" pitchFamily="34" charset="0"/>
                <a:ea typeface="Calibri" pitchFamily="34" charset="0"/>
                <a:cs typeface="Aharoni" pitchFamily="2" charset="-79"/>
              </a:rPr>
              <a:t>ШАТУРА</a:t>
            </a:r>
            <a:r>
              <a:rPr kumimoji="0" lang="ru-RU" sz="2200" b="1" i="1" u="none" strike="noStrike" cap="none" normalizeH="0" baseline="0" dirty="0" smtClean="0">
                <a:ln>
                  <a:noFill/>
                </a:ln>
                <a:solidFill>
                  <a:srgbClr val="62AA6B"/>
                </a:solidFill>
                <a:effectLst/>
                <a:latin typeface="Berlin Sans FB Demi" pitchFamily="34" charset="0"/>
                <a:ea typeface="Calibri" pitchFamily="34" charset="0"/>
                <a:cs typeface="Aharoni" pitchFamily="2" charset="-79"/>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13658</Words>
  <Application>Microsoft Office PowerPoint</Application>
  <PresentationFormat>Экран (4:3)</PresentationFormat>
  <Paragraphs>3669</Paragraphs>
  <Slides>107</Slides>
  <Notes>0</Notes>
  <HiddenSlides>0</HiddenSlides>
  <MMClips>0</MMClips>
  <ScaleCrop>false</ScaleCrop>
  <HeadingPairs>
    <vt:vector size="6" baseType="variant">
      <vt:variant>
        <vt:lpstr>Использованные шрифты</vt:lpstr>
      </vt:variant>
      <vt:variant>
        <vt:i4>16</vt:i4>
      </vt:variant>
      <vt:variant>
        <vt:lpstr>Тема</vt:lpstr>
      </vt:variant>
      <vt:variant>
        <vt:i4>1</vt:i4>
      </vt:variant>
      <vt:variant>
        <vt:lpstr>Заголовки слайдов</vt:lpstr>
      </vt:variant>
      <vt:variant>
        <vt:i4>107</vt:i4>
      </vt:variant>
    </vt:vector>
  </HeadingPairs>
  <TitlesOfParts>
    <vt:vector size="124" baseType="lpstr">
      <vt:lpstr>NSimSun</vt:lpstr>
      <vt:lpstr>SimSun</vt:lpstr>
      <vt:lpstr>SimSun</vt:lpstr>
      <vt:lpstr>Aharoni</vt:lpstr>
      <vt:lpstr>Arial</vt:lpstr>
      <vt:lpstr>Arial Black</vt:lpstr>
      <vt:lpstr>Arial Narrow</vt:lpstr>
      <vt:lpstr>Berlin Sans FB Demi</vt:lpstr>
      <vt:lpstr>Bernard MT Condensed</vt:lpstr>
      <vt:lpstr>Calibri</vt:lpstr>
      <vt:lpstr>Cambria</vt:lpstr>
      <vt:lpstr>Comic Sans MS</vt:lpstr>
      <vt:lpstr>Constantia</vt:lpstr>
      <vt:lpstr>Liberation Serif</vt:lpstr>
      <vt:lpstr>Mangal</vt:lpstr>
      <vt:lpstr>Times New Roman</vt:lpstr>
      <vt:lpstr>Тема Office</vt:lpstr>
      <vt:lpstr>Исполнение бюджета               за 2021 год</vt:lpstr>
      <vt:lpstr> СОДЕРЖАНИЕ:  - Основные понятия, используемые в бюджетном процессе                                                                                    3 - Описание  административно-территориального деления                                                                                      4 - Выполнение основных показателей социально- экономического развития Городского округа Шатура   5 - Основные задачи и приоритетные направления бюджетной политики округа                                      6 - Информация о выполнении основных характеристик бюджета Городского округа Шатура                        7 - Информация об объеме и структуре доходов бюджета Городского округа Шатура                                        8 - Информация об удельном объеме налоговых и неналоговых доходов бюджета Городского округа Шатура в расчете на душу населения в сравнении с другими муниципальными образованиями Московской области 15 - Информация о местных налогах                                                                                                                           16 - Расходы бюджета Городского округа Шатура                                                                                                          22 - Аналитические   данные   о   расходах   бюджета   Городского  округа  Шатура  по  разделам  и  подразделам     классификации расходов бюджетов                                          23 -Информация о расходах бюджета Городского округа Шатура с учетом интересов целевых групп пользователей 29 -Информация о расходах бюджета Городского округа Шатура в разрезе  муниципальных программ округа                                                                                                                                 31 - Информация об общественно значимых проектах, реализуемых в 2021 году                                             106                                                           - Контактная информация                                                                                                                                                 107  </vt:lpstr>
      <vt:lpstr>Основные понятия,  используемые в бюджетном процессе</vt:lpstr>
      <vt:lpstr>Городской округ Шатура – административно-территориальное образование, а также муниципальное образование Городской округ Шатура в составе Московской области. Расположен на восточной окраине Подмосковья, граничит с Орехово-Зуевским, Егорьевским районами Московской области, а также с Владимирской и Рязанской областями.        Площадь территории: 2675,14 кв.км (6% от площади всей Московской области). Общая численность населения на 2021 год составляет 86168 человек.     Административный центр: город Шатура  В городском округе Шатура насчитывается 188 населенных пунктов. Крупнейшими из них являются город Шатура, город Рошаль, рабочий поселок Мишеронский, рабочий поселок Черусти, поселок Шатурторф, поселок центральной усадьбы совхоза «Мир».  Основные отрасли промышленности Городского округа: производство и распределение электроэнергии, деревообрабатывающая, мебельная, легкая, пищевая, химическая промышленность  и перерабатывающее производство.            Глава Городского округа Шатура – Алексей Владимирович Артюхин </vt:lpstr>
      <vt:lpstr>Презентация PowerPoint</vt:lpstr>
      <vt:lpstr>Основные задачи и приоритетные направления бюджетной политики  Городского округа Шатура  Московской области</vt:lpstr>
      <vt:lpstr>Информация о выполнении основных характеристик бюджета  за 2021 год в сравнении с плановыми назначениями</vt:lpstr>
      <vt:lpstr>Информация об объеме и структуре налоговых и неналоговых доходов, а также межбюджетных трансфертах, поступающих в бюджет Городского округа Шатура, в сравнении с плановыми значениями</vt:lpstr>
      <vt:lpstr>Информация об объеме и структуре налоговых и неналоговых доходов, а также межбюджетных трансфертах, поступающих в бюджет Городского округа Шатура, в сравнении с плановыми значениями</vt:lpstr>
      <vt:lpstr>Информация об объеме и структуре налоговых и неналоговых доходов, а также межбюджетных трансфертах, поступающих в бюджет Городского округа Шатура, в сравнении с плановыми значениями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OlgaG</dc:creator>
  <cp:lastModifiedBy>Admin</cp:lastModifiedBy>
  <cp:revision>253</cp:revision>
  <dcterms:created xsi:type="dcterms:W3CDTF">2022-02-01T09:50:30Z</dcterms:created>
  <dcterms:modified xsi:type="dcterms:W3CDTF">2022-07-04T11:15:25Z</dcterms:modified>
</cp:coreProperties>
</file>